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8" r:id="rId2"/>
  </p:sldMasterIdLst>
  <p:notesMasterIdLst>
    <p:notesMasterId r:id="rId32"/>
  </p:notesMasterIdLst>
  <p:handoutMasterIdLst>
    <p:handoutMasterId r:id="rId33"/>
  </p:handoutMasterIdLst>
  <p:sldIdLst>
    <p:sldId id="628" r:id="rId3"/>
    <p:sldId id="630" r:id="rId4"/>
    <p:sldId id="637" r:id="rId5"/>
    <p:sldId id="691" r:id="rId6"/>
    <p:sldId id="698" r:id="rId7"/>
    <p:sldId id="699" r:id="rId8"/>
    <p:sldId id="700" r:id="rId9"/>
    <p:sldId id="701" r:id="rId10"/>
    <p:sldId id="702" r:id="rId11"/>
    <p:sldId id="704" r:id="rId12"/>
    <p:sldId id="705" r:id="rId13"/>
    <p:sldId id="695" r:id="rId14"/>
    <p:sldId id="677" r:id="rId15"/>
    <p:sldId id="678" r:id="rId16"/>
    <p:sldId id="679" r:id="rId17"/>
    <p:sldId id="680" r:id="rId18"/>
    <p:sldId id="681" r:id="rId19"/>
    <p:sldId id="682" r:id="rId20"/>
    <p:sldId id="684" r:id="rId21"/>
    <p:sldId id="683" r:id="rId22"/>
    <p:sldId id="685" r:id="rId23"/>
    <p:sldId id="686" r:id="rId24"/>
    <p:sldId id="687" r:id="rId25"/>
    <p:sldId id="688" r:id="rId26"/>
    <p:sldId id="689" r:id="rId27"/>
    <p:sldId id="690" r:id="rId28"/>
    <p:sldId id="707" r:id="rId29"/>
    <p:sldId id="708" r:id="rId30"/>
    <p:sldId id="706" r:id="rId31"/>
  </p:sldIdLst>
  <p:sldSz cx="9144000" cy="6858000" type="screen4x3"/>
  <p:notesSz cx="7102475" cy="10231438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3333CC"/>
    <a:srgbClr val="99FF99"/>
    <a:srgbClr val="BFC1C3"/>
    <a:srgbClr val="E9EDF4"/>
    <a:srgbClr val="CCFF99"/>
    <a:srgbClr val="CCFF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96" autoAdjust="0"/>
    <p:restoredTop sz="94533" autoAdjust="0"/>
  </p:normalViewPr>
  <p:slideViewPr>
    <p:cSldViewPr>
      <p:cViewPr varScale="1">
        <p:scale>
          <a:sx n="85" d="100"/>
          <a:sy n="85" d="100"/>
        </p:scale>
        <p:origin x="160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108"/>
      </p:cViewPr>
      <p:guideLst>
        <p:guide orient="horz" pos="3223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/>
          <a:lstStyle>
            <a:lvl1pPr algn="l">
              <a:defRPr sz="1300"/>
            </a:lvl1pPr>
          </a:lstStyle>
          <a:p>
            <a:endParaRPr lang="en-MY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/>
          <a:lstStyle>
            <a:lvl1pPr algn="r">
              <a:defRPr sz="1300"/>
            </a:lvl1pPr>
          </a:lstStyle>
          <a:p>
            <a:fld id="{24790695-3AE3-40EC-B632-4260EA3EA5A9}" type="datetimeFigureOut">
              <a:rPr lang="en-MY" smtClean="0"/>
              <a:pPr/>
              <a:t>13/6/2019</a:t>
            </a:fld>
            <a:endParaRPr lang="en-M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718091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 anchor="b"/>
          <a:lstStyle>
            <a:lvl1pPr algn="l">
              <a:defRPr sz="1300"/>
            </a:lvl1pPr>
          </a:lstStyle>
          <a:p>
            <a:endParaRPr lang="en-MY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9718091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 anchor="b"/>
          <a:lstStyle>
            <a:lvl1pPr algn="r">
              <a:defRPr sz="1300"/>
            </a:lvl1pPr>
          </a:lstStyle>
          <a:p>
            <a:fld id="{212E9A34-5A39-467C-9B94-9FF04161D37A}" type="slidenum">
              <a:rPr lang="en-MY" smtClean="0"/>
              <a:pPr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875079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/>
          <a:lstStyle>
            <a:lvl1pPr algn="r">
              <a:defRPr sz="1300"/>
            </a:lvl1pPr>
          </a:lstStyle>
          <a:p>
            <a:fld id="{2A83F0FF-0D20-49AD-85CA-1510F229FF7F}" type="datetimeFigureOut">
              <a:rPr lang="en-US" smtClean="0"/>
              <a:pPr/>
              <a:t>6/13/2019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951" tIns="48476" rIns="96951" bIns="4847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6951" tIns="48476" rIns="96951" bIns="4847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18091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9718091"/>
            <a:ext cx="3077739" cy="511572"/>
          </a:xfrm>
          <a:prstGeom prst="rect">
            <a:avLst/>
          </a:prstGeom>
        </p:spPr>
        <p:txBody>
          <a:bodyPr vert="horz" lIns="96951" tIns="48476" rIns="96951" bIns="48476" rtlCol="0" anchor="b"/>
          <a:lstStyle>
            <a:lvl1pPr algn="r">
              <a:defRPr sz="1300"/>
            </a:lvl1pPr>
          </a:lstStyle>
          <a:p>
            <a:fld id="{EB910162-0498-4CA5-8984-2E6FD3654F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8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42B69-1BBF-471B-A256-1B3B72206147}" type="slidenum">
              <a:rPr lang="en-MY" smtClean="0"/>
              <a:pPr/>
              <a:t>1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828563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42B69-1BBF-471B-A256-1B3B72206147}" type="slidenum">
              <a:rPr lang="en-MY" smtClean="0"/>
              <a:pPr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8712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84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931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89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5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156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49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813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635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2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942B69-1BBF-471B-A256-1B3B72206147}" type="slidenum">
              <a:rPr lang="en-MY" smtClean="0"/>
              <a:pPr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58734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910162-0498-4CA5-8984-2E6FD3654FD6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45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9F9D6-A1BD-4EC7-A2D0-022B21CA6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3EF32-08E2-443D-A016-493B47B85DFA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043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6DF3-F567-4FA4-8F59-E376B4C43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7AD7F-23D2-4B68-AD14-EBB709190F7B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97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9AA9-C92F-4E71-9CF2-0A5998C3D5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D8678-E3FA-4F1E-9C4C-F9E46A116A17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00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36725"/>
            <a:ext cx="4038600" cy="1827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6725"/>
            <a:ext cx="4038600" cy="1827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CDF8D-4C54-4142-97F9-8CF3C9463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87450-F38F-4C2E-BDD0-001538D33A36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40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8EB8A-9733-4BC6-A7B9-2974228D8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7F4A8-CB92-4386-A477-0113D8E66561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5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DDAAF-7390-47AB-9534-A703E57B9C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02F09-3ABA-44C6-B0CE-2642AF689BE5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544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6B13-798A-4905-B9D3-BD57AA890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648476-F246-48D7-8403-784AC77C3CB3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2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25796-6B2E-43FC-AE43-F80641F221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3575D-25CC-4A67-8012-2C7E87FBC46B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5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F6F0D-09CF-4580-A2FC-2F3F1B042C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689D8-373B-4357-8E13-F6B5B7915A1E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07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17413-D66A-40FB-B457-A2D82BAEFC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F7089-6167-4FD7-9C12-854E8B00627F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35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4213"/>
            <a:ext cx="2057400" cy="2879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4213"/>
            <a:ext cx="6019800" cy="2879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608C3-A1F6-4906-B3D5-7E06675B81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5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63502-F731-4572-92FC-DFA6C6D20336}" type="datetime4">
              <a:rPr lang="en-US">
                <a:solidFill>
                  <a:srgbClr val="AAB198"/>
                </a:solidFill>
              </a:rPr>
              <a:pPr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17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de-CH" dirty="0"/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304799" y="1600201"/>
            <a:ext cx="8534401" cy="2980927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04800" y="4716128"/>
            <a:ext cx="8534400" cy="1602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de-CH" noProof="0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8AD78-6284-4D5D-9CEE-86F53D2B35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3531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349875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pic>
        <p:nvPicPr>
          <p:cNvPr id="7" name="Picture 2" descr="http://3.bp.blogspot.com/-8aUgUgLoJa0/ULqPvtBWZuI/AAAAAAAAENU/HsMAH0tejoo/s1600/kementerian-kesihatan-malaysia-kkm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304" y="40944"/>
            <a:ext cx="1055587" cy="923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886591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  <p:pic>
        <p:nvPicPr>
          <p:cNvPr id="8" name="Picture 2" descr="http://3.bp.blogspot.com/-8aUgUgLoJa0/ULqPvtBWZuI/AAAAAAAAENU/HsMAH0tejoo/s1600/kementerian-kesihatan-malaysia-kkm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304" y="40944"/>
            <a:ext cx="1055587" cy="923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173589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  <p:pic>
        <p:nvPicPr>
          <p:cNvPr id="9" name="Picture 2" descr="http://3.bp.blogspot.com/-8aUgUgLoJa0/ULqPvtBWZuI/AAAAAAAAENU/HsMAH0tejoo/s1600/kementerian-kesihatan-malaysia-kkm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304" y="40944"/>
            <a:ext cx="1055587" cy="923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100231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  <p:pic>
        <p:nvPicPr>
          <p:cNvPr id="11" name="Picture 2" descr="http://3.bp.blogspot.com/-8aUgUgLoJa0/ULqPvtBWZuI/AAAAAAAAENU/HsMAH0tejoo/s1600/kementerian-kesihatan-malaysia-kkm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304" y="40944"/>
            <a:ext cx="1055587" cy="923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3516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  <p:pic>
        <p:nvPicPr>
          <p:cNvPr id="7" name="Picture 2" descr="http://3.bp.blogspot.com/-8aUgUgLoJa0/ULqPvtBWZuI/AAAAAAAAENU/HsMAH0tejoo/s1600/kementerian-kesihatan-malaysia-kkm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304" y="40944"/>
            <a:ext cx="1055587" cy="923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328616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692641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7010400"/>
          </a:xfrm>
          <a:prstGeom prst="rect">
            <a:avLst/>
          </a:prstGeom>
        </p:spPr>
      </p:pic>
      <p:pic>
        <p:nvPicPr>
          <p:cNvPr id="9" name="Picture 2" descr="http://3.bp.blogspot.com/-8aUgUgLoJa0/ULqPvtBWZuI/AAAAAAAAENU/HsMAH0tejoo/s1600/kementerian-kesihatan-malaysia-kkm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304" y="40944"/>
            <a:ext cx="1055587" cy="9236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48680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693322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683167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5029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189697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867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646676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6948922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FBBD-68B5-4B26-85FF-AC1D386503D9}" type="datetimeFigureOut">
              <a:rPr lang="ms-MY" smtClean="0"/>
              <a:pPr/>
              <a:t>13/06/2019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82019942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3" descr="teal_thin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-9525"/>
            <a:ext cx="915987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684213"/>
            <a:ext cx="82296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Content Slide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736725"/>
            <a:ext cx="82296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44198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6200" y="6477000"/>
            <a:ext cx="4667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>
                <a:solidFill>
                  <a:srgbClr val="414636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9C822-FD12-4BA2-BF13-C711C22BBD9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544247" name="Rectangle 55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77000"/>
            <a:ext cx="1276350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>
              <a:defRPr sz="900">
                <a:solidFill>
                  <a:schemeClr val="bg2"/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0221AD-E834-4101-A6C8-5F9C4CABE59F}" type="datetime4">
              <a:rPr lang="en-US">
                <a:solidFill>
                  <a:srgbClr val="AAB198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86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275F50"/>
          </a:solidFill>
          <a:latin typeface="Arial Narrow" pitchFamily="34" charset="0"/>
          <a:cs typeface="Arial" charset="0"/>
        </a:defRPr>
      </a:lvl9pPr>
    </p:titleStyle>
    <p:bodyStyle>
      <a:lvl1pPr marL="285750" indent="-28575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lnSpc>
          <a:spcPct val="95000"/>
        </a:lnSpc>
        <a:spcBef>
          <a:spcPct val="35000"/>
        </a:spcBef>
        <a:spcAft>
          <a:spcPct val="0"/>
        </a:spcAft>
        <a:buClr>
          <a:schemeClr val="accent1"/>
        </a:buClr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0221AD-E834-4101-A6C8-5F9C4CABE59F}" type="datetime4">
              <a:rPr lang="en-US" smtClean="0">
                <a:solidFill>
                  <a:srgbClr val="AAB198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June 13, 2019</a:t>
            </a:fld>
            <a:endParaRPr lang="en-US">
              <a:solidFill>
                <a:srgbClr val="AAB198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9C822-FD12-4BA2-BF13-C711C22BBD9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9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ransition>
    <p:cut/>
  </p:transition>
  <p:timing>
    <p:tnLst>
      <p:par>
        <p:cTn id="1" dur="indefinite" restart="never" nodeType="tmRoot"/>
      </p:par>
    </p:tnLst>
  </p:timing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emf"/><Relationship Id="rId18" Type="http://schemas.openxmlformats.org/officeDocument/2006/relationships/image" Target="../media/image20.emf"/><Relationship Id="rId26" Type="http://schemas.openxmlformats.org/officeDocument/2006/relationships/image" Target="../media/image28.emf"/><Relationship Id="rId39" Type="http://schemas.openxmlformats.org/officeDocument/2006/relationships/image" Target="../media/image41.emf"/><Relationship Id="rId21" Type="http://schemas.openxmlformats.org/officeDocument/2006/relationships/image" Target="../media/image23.emf"/><Relationship Id="rId34" Type="http://schemas.openxmlformats.org/officeDocument/2006/relationships/image" Target="../media/image36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6" Type="http://schemas.openxmlformats.org/officeDocument/2006/relationships/image" Target="../media/image18.emf"/><Relationship Id="rId20" Type="http://schemas.openxmlformats.org/officeDocument/2006/relationships/image" Target="../media/image22.emf"/><Relationship Id="rId29" Type="http://schemas.openxmlformats.org/officeDocument/2006/relationships/image" Target="../media/image31.emf"/><Relationship Id="rId41" Type="http://schemas.openxmlformats.org/officeDocument/2006/relationships/image" Target="../media/image43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24" Type="http://schemas.openxmlformats.org/officeDocument/2006/relationships/image" Target="../media/image26.emf"/><Relationship Id="rId32" Type="http://schemas.openxmlformats.org/officeDocument/2006/relationships/image" Target="../media/image34.emf"/><Relationship Id="rId37" Type="http://schemas.openxmlformats.org/officeDocument/2006/relationships/image" Target="../media/image39.emf"/><Relationship Id="rId40" Type="http://schemas.openxmlformats.org/officeDocument/2006/relationships/image" Target="../media/image42.emf"/><Relationship Id="rId5" Type="http://schemas.openxmlformats.org/officeDocument/2006/relationships/image" Target="../media/image7.emf"/><Relationship Id="rId15" Type="http://schemas.openxmlformats.org/officeDocument/2006/relationships/image" Target="../media/image17.emf"/><Relationship Id="rId23" Type="http://schemas.openxmlformats.org/officeDocument/2006/relationships/image" Target="../media/image25.emf"/><Relationship Id="rId28" Type="http://schemas.openxmlformats.org/officeDocument/2006/relationships/image" Target="../media/image30.emf"/><Relationship Id="rId36" Type="http://schemas.openxmlformats.org/officeDocument/2006/relationships/image" Target="../media/image38.emf"/><Relationship Id="rId10" Type="http://schemas.openxmlformats.org/officeDocument/2006/relationships/image" Target="../media/image12.emf"/><Relationship Id="rId19" Type="http://schemas.openxmlformats.org/officeDocument/2006/relationships/image" Target="../media/image21.emf"/><Relationship Id="rId31" Type="http://schemas.openxmlformats.org/officeDocument/2006/relationships/image" Target="../media/image33.emf"/><Relationship Id="rId4" Type="http://schemas.openxmlformats.org/officeDocument/2006/relationships/image" Target="../media/image6.emf"/><Relationship Id="rId9" Type="http://schemas.openxmlformats.org/officeDocument/2006/relationships/image" Target="../media/image11.emf"/><Relationship Id="rId14" Type="http://schemas.openxmlformats.org/officeDocument/2006/relationships/image" Target="../media/image16.emf"/><Relationship Id="rId22" Type="http://schemas.openxmlformats.org/officeDocument/2006/relationships/image" Target="../media/image24.emf"/><Relationship Id="rId27" Type="http://schemas.openxmlformats.org/officeDocument/2006/relationships/image" Target="../media/image29.emf"/><Relationship Id="rId30" Type="http://schemas.openxmlformats.org/officeDocument/2006/relationships/image" Target="../media/image32.emf"/><Relationship Id="rId35" Type="http://schemas.openxmlformats.org/officeDocument/2006/relationships/image" Target="../media/image37.emf"/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12" Type="http://schemas.openxmlformats.org/officeDocument/2006/relationships/image" Target="../media/image14.emf"/><Relationship Id="rId17" Type="http://schemas.openxmlformats.org/officeDocument/2006/relationships/image" Target="../media/image19.emf"/><Relationship Id="rId25" Type="http://schemas.openxmlformats.org/officeDocument/2006/relationships/image" Target="../media/image27.emf"/><Relationship Id="rId33" Type="http://schemas.openxmlformats.org/officeDocument/2006/relationships/image" Target="../media/image35.emf"/><Relationship Id="rId38" Type="http://schemas.openxmlformats.org/officeDocument/2006/relationships/image" Target="../media/image4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emf"/><Relationship Id="rId18" Type="http://schemas.openxmlformats.org/officeDocument/2006/relationships/image" Target="../media/image62.emf"/><Relationship Id="rId26" Type="http://schemas.openxmlformats.org/officeDocument/2006/relationships/image" Target="../media/image70.emf"/><Relationship Id="rId39" Type="http://schemas.openxmlformats.org/officeDocument/2006/relationships/image" Target="../media/image83.emf"/><Relationship Id="rId21" Type="http://schemas.openxmlformats.org/officeDocument/2006/relationships/image" Target="../media/image65.emf"/><Relationship Id="rId34" Type="http://schemas.openxmlformats.org/officeDocument/2006/relationships/image" Target="../media/image78.emf"/><Relationship Id="rId42" Type="http://schemas.openxmlformats.org/officeDocument/2006/relationships/image" Target="../media/image86.emf"/><Relationship Id="rId47" Type="http://schemas.openxmlformats.org/officeDocument/2006/relationships/image" Target="../media/image91.emf"/><Relationship Id="rId7" Type="http://schemas.openxmlformats.org/officeDocument/2006/relationships/image" Target="../media/image51.emf"/><Relationship Id="rId2" Type="http://schemas.openxmlformats.org/officeDocument/2006/relationships/image" Target="../media/image46.emf"/><Relationship Id="rId16" Type="http://schemas.openxmlformats.org/officeDocument/2006/relationships/image" Target="../media/image60.emf"/><Relationship Id="rId29" Type="http://schemas.openxmlformats.org/officeDocument/2006/relationships/image" Target="../media/image73.emf"/><Relationship Id="rId11" Type="http://schemas.openxmlformats.org/officeDocument/2006/relationships/image" Target="../media/image55.emf"/><Relationship Id="rId24" Type="http://schemas.openxmlformats.org/officeDocument/2006/relationships/image" Target="../media/image68.emf"/><Relationship Id="rId32" Type="http://schemas.openxmlformats.org/officeDocument/2006/relationships/image" Target="../media/image76.emf"/><Relationship Id="rId37" Type="http://schemas.openxmlformats.org/officeDocument/2006/relationships/image" Target="../media/image81.emf"/><Relationship Id="rId40" Type="http://schemas.openxmlformats.org/officeDocument/2006/relationships/image" Target="../media/image84.emf"/><Relationship Id="rId45" Type="http://schemas.openxmlformats.org/officeDocument/2006/relationships/image" Target="../media/image89.emf"/><Relationship Id="rId5" Type="http://schemas.openxmlformats.org/officeDocument/2006/relationships/image" Target="../media/image49.emf"/><Relationship Id="rId15" Type="http://schemas.openxmlformats.org/officeDocument/2006/relationships/image" Target="../media/image59.emf"/><Relationship Id="rId23" Type="http://schemas.openxmlformats.org/officeDocument/2006/relationships/image" Target="../media/image67.emf"/><Relationship Id="rId28" Type="http://schemas.openxmlformats.org/officeDocument/2006/relationships/image" Target="../media/image72.emf"/><Relationship Id="rId36" Type="http://schemas.openxmlformats.org/officeDocument/2006/relationships/image" Target="../media/image80.emf"/><Relationship Id="rId49" Type="http://schemas.openxmlformats.org/officeDocument/2006/relationships/image" Target="../media/image93.emf"/><Relationship Id="rId10" Type="http://schemas.openxmlformats.org/officeDocument/2006/relationships/image" Target="../media/image54.emf"/><Relationship Id="rId19" Type="http://schemas.openxmlformats.org/officeDocument/2006/relationships/image" Target="../media/image63.emf"/><Relationship Id="rId31" Type="http://schemas.openxmlformats.org/officeDocument/2006/relationships/image" Target="../media/image75.emf"/><Relationship Id="rId44" Type="http://schemas.openxmlformats.org/officeDocument/2006/relationships/image" Target="../media/image88.emf"/><Relationship Id="rId4" Type="http://schemas.openxmlformats.org/officeDocument/2006/relationships/image" Target="../media/image48.emf"/><Relationship Id="rId9" Type="http://schemas.openxmlformats.org/officeDocument/2006/relationships/image" Target="../media/image53.emf"/><Relationship Id="rId14" Type="http://schemas.openxmlformats.org/officeDocument/2006/relationships/image" Target="../media/image58.emf"/><Relationship Id="rId22" Type="http://schemas.openxmlformats.org/officeDocument/2006/relationships/image" Target="../media/image66.emf"/><Relationship Id="rId27" Type="http://schemas.openxmlformats.org/officeDocument/2006/relationships/image" Target="../media/image71.emf"/><Relationship Id="rId30" Type="http://schemas.openxmlformats.org/officeDocument/2006/relationships/image" Target="../media/image74.emf"/><Relationship Id="rId35" Type="http://schemas.openxmlformats.org/officeDocument/2006/relationships/image" Target="../media/image79.emf"/><Relationship Id="rId43" Type="http://schemas.openxmlformats.org/officeDocument/2006/relationships/image" Target="../media/image87.emf"/><Relationship Id="rId48" Type="http://schemas.openxmlformats.org/officeDocument/2006/relationships/image" Target="../media/image92.emf"/><Relationship Id="rId8" Type="http://schemas.openxmlformats.org/officeDocument/2006/relationships/image" Target="../media/image52.emf"/><Relationship Id="rId3" Type="http://schemas.openxmlformats.org/officeDocument/2006/relationships/image" Target="../media/image47.emf"/><Relationship Id="rId12" Type="http://schemas.openxmlformats.org/officeDocument/2006/relationships/image" Target="../media/image56.emf"/><Relationship Id="rId17" Type="http://schemas.openxmlformats.org/officeDocument/2006/relationships/image" Target="../media/image61.emf"/><Relationship Id="rId25" Type="http://schemas.openxmlformats.org/officeDocument/2006/relationships/image" Target="../media/image69.emf"/><Relationship Id="rId33" Type="http://schemas.openxmlformats.org/officeDocument/2006/relationships/image" Target="../media/image77.emf"/><Relationship Id="rId38" Type="http://schemas.openxmlformats.org/officeDocument/2006/relationships/image" Target="../media/image82.emf"/><Relationship Id="rId46" Type="http://schemas.openxmlformats.org/officeDocument/2006/relationships/image" Target="../media/image90.emf"/><Relationship Id="rId20" Type="http://schemas.openxmlformats.org/officeDocument/2006/relationships/image" Target="../media/image64.emf"/><Relationship Id="rId41" Type="http://schemas.openxmlformats.org/officeDocument/2006/relationships/image" Target="../media/image85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.emf"/><Relationship Id="rId18" Type="http://schemas.openxmlformats.org/officeDocument/2006/relationships/image" Target="../media/image62.emf"/><Relationship Id="rId26" Type="http://schemas.openxmlformats.org/officeDocument/2006/relationships/image" Target="../media/image70.emf"/><Relationship Id="rId39" Type="http://schemas.openxmlformats.org/officeDocument/2006/relationships/image" Target="../media/image114.emf"/><Relationship Id="rId21" Type="http://schemas.openxmlformats.org/officeDocument/2006/relationships/image" Target="../media/image101.emf"/><Relationship Id="rId34" Type="http://schemas.openxmlformats.org/officeDocument/2006/relationships/image" Target="../media/image109.emf"/><Relationship Id="rId42" Type="http://schemas.openxmlformats.org/officeDocument/2006/relationships/image" Target="../media/image117.emf"/><Relationship Id="rId47" Type="http://schemas.openxmlformats.org/officeDocument/2006/relationships/image" Target="../media/image122.emf"/><Relationship Id="rId7" Type="http://schemas.openxmlformats.org/officeDocument/2006/relationships/image" Target="../media/image51.emf"/><Relationship Id="rId2" Type="http://schemas.openxmlformats.org/officeDocument/2006/relationships/image" Target="../media/image46.emf"/><Relationship Id="rId16" Type="http://schemas.openxmlformats.org/officeDocument/2006/relationships/image" Target="../media/image60.emf"/><Relationship Id="rId29" Type="http://schemas.openxmlformats.org/officeDocument/2006/relationships/image" Target="../media/image104.emf"/><Relationship Id="rId11" Type="http://schemas.openxmlformats.org/officeDocument/2006/relationships/image" Target="../media/image55.emf"/><Relationship Id="rId24" Type="http://schemas.openxmlformats.org/officeDocument/2006/relationships/image" Target="../media/image68.emf"/><Relationship Id="rId32" Type="http://schemas.openxmlformats.org/officeDocument/2006/relationships/image" Target="../media/image107.emf"/><Relationship Id="rId37" Type="http://schemas.openxmlformats.org/officeDocument/2006/relationships/image" Target="../media/image112.emf"/><Relationship Id="rId40" Type="http://schemas.openxmlformats.org/officeDocument/2006/relationships/image" Target="../media/image115.emf"/><Relationship Id="rId45" Type="http://schemas.openxmlformats.org/officeDocument/2006/relationships/image" Target="../media/image120.emf"/><Relationship Id="rId5" Type="http://schemas.openxmlformats.org/officeDocument/2006/relationships/image" Target="../media/image95.emf"/><Relationship Id="rId15" Type="http://schemas.openxmlformats.org/officeDocument/2006/relationships/image" Target="../media/image98.emf"/><Relationship Id="rId23" Type="http://schemas.openxmlformats.org/officeDocument/2006/relationships/image" Target="../media/image67.emf"/><Relationship Id="rId28" Type="http://schemas.openxmlformats.org/officeDocument/2006/relationships/image" Target="../media/image103.emf"/><Relationship Id="rId36" Type="http://schemas.openxmlformats.org/officeDocument/2006/relationships/image" Target="../media/image111.emf"/><Relationship Id="rId49" Type="http://schemas.openxmlformats.org/officeDocument/2006/relationships/image" Target="../media/image124.emf"/><Relationship Id="rId10" Type="http://schemas.openxmlformats.org/officeDocument/2006/relationships/image" Target="../media/image54.emf"/><Relationship Id="rId19" Type="http://schemas.openxmlformats.org/officeDocument/2006/relationships/image" Target="../media/image100.emf"/><Relationship Id="rId31" Type="http://schemas.openxmlformats.org/officeDocument/2006/relationships/image" Target="../media/image106.emf"/><Relationship Id="rId44" Type="http://schemas.openxmlformats.org/officeDocument/2006/relationships/image" Target="../media/image119.emf"/><Relationship Id="rId4" Type="http://schemas.openxmlformats.org/officeDocument/2006/relationships/image" Target="../media/image48.emf"/><Relationship Id="rId9" Type="http://schemas.openxmlformats.org/officeDocument/2006/relationships/image" Target="../media/image96.emf"/><Relationship Id="rId14" Type="http://schemas.openxmlformats.org/officeDocument/2006/relationships/image" Target="../media/image58.emf"/><Relationship Id="rId22" Type="http://schemas.openxmlformats.org/officeDocument/2006/relationships/image" Target="../media/image66.emf"/><Relationship Id="rId27" Type="http://schemas.openxmlformats.org/officeDocument/2006/relationships/image" Target="../media/image102.emf"/><Relationship Id="rId30" Type="http://schemas.openxmlformats.org/officeDocument/2006/relationships/image" Target="../media/image105.emf"/><Relationship Id="rId35" Type="http://schemas.openxmlformats.org/officeDocument/2006/relationships/image" Target="../media/image110.emf"/><Relationship Id="rId43" Type="http://schemas.openxmlformats.org/officeDocument/2006/relationships/image" Target="../media/image118.emf"/><Relationship Id="rId48" Type="http://schemas.openxmlformats.org/officeDocument/2006/relationships/image" Target="../media/image123.emf"/><Relationship Id="rId8" Type="http://schemas.openxmlformats.org/officeDocument/2006/relationships/image" Target="../media/image52.emf"/><Relationship Id="rId3" Type="http://schemas.openxmlformats.org/officeDocument/2006/relationships/image" Target="../media/image94.emf"/><Relationship Id="rId12" Type="http://schemas.openxmlformats.org/officeDocument/2006/relationships/image" Target="../media/image56.emf"/><Relationship Id="rId17" Type="http://schemas.openxmlformats.org/officeDocument/2006/relationships/image" Target="../media/image99.emf"/><Relationship Id="rId25" Type="http://schemas.openxmlformats.org/officeDocument/2006/relationships/image" Target="../media/image69.emf"/><Relationship Id="rId33" Type="http://schemas.openxmlformats.org/officeDocument/2006/relationships/image" Target="../media/image108.emf"/><Relationship Id="rId38" Type="http://schemas.openxmlformats.org/officeDocument/2006/relationships/image" Target="../media/image113.emf"/><Relationship Id="rId46" Type="http://schemas.openxmlformats.org/officeDocument/2006/relationships/image" Target="../media/image121.emf"/><Relationship Id="rId20" Type="http://schemas.openxmlformats.org/officeDocument/2006/relationships/image" Target="../media/image64.emf"/><Relationship Id="rId41" Type="http://schemas.openxmlformats.org/officeDocument/2006/relationships/image" Target="../media/image116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17564" y="304800"/>
            <a:ext cx="8808822" cy="563231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endParaRPr lang="ms-MY" sz="3600" b="1" dirty="0" smtClean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ms-MY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TAKLIMAT</a:t>
            </a:r>
          </a:p>
          <a:p>
            <a:pPr algn="ctr">
              <a:defRPr/>
            </a:pPr>
            <a:r>
              <a:rPr lang="ms-MY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BUSINESS CONTINUITY PLAN (BCP)</a:t>
            </a:r>
          </a:p>
          <a:p>
            <a:pPr algn="ctr">
              <a:defRPr/>
            </a:pPr>
            <a:endParaRPr lang="ms-MY" sz="3600" b="1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ms-MY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SISTEM PENGURUSAN PESAKIT (SPP) </a:t>
            </a:r>
          </a:p>
          <a:p>
            <a:pPr algn="ctr">
              <a:defRPr/>
            </a:pPr>
            <a:r>
              <a:rPr lang="ms-MY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&amp; HIS@KKM </a:t>
            </a:r>
          </a:p>
          <a:p>
            <a:pPr algn="ctr">
              <a:defRPr/>
            </a:pPr>
            <a:endParaRPr lang="ms-MY" sz="3600" b="1" i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ms-MY" sz="3600" b="1" i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ms-MY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HOSPITAL RAJA PERMAISURI BAINUN, </a:t>
            </a:r>
          </a:p>
          <a:p>
            <a:pPr algn="ctr">
              <a:defRPr/>
            </a:pPr>
            <a:r>
              <a:rPr lang="ms-MY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IPOH</a:t>
            </a:r>
          </a:p>
          <a:p>
            <a:pPr algn="ctr">
              <a:defRPr/>
            </a:pPr>
            <a:endParaRPr lang="ms-MY" sz="3600" b="1" i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6429554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i="1" dirty="0" err="1" smtClean="0"/>
              <a:t>Oleh</a:t>
            </a:r>
            <a:r>
              <a:rPr lang="en-MY" i="1" dirty="0" smtClean="0"/>
              <a:t>: Nor Mazatul Hafizah Binti Kafli, IT HRPB</a:t>
            </a:r>
            <a:endParaRPr lang="en-MY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647572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s-MY" i="1" dirty="0"/>
              <a:t>31</a:t>
            </a:r>
            <a:r>
              <a:rPr lang="ms-MY" b="1" i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ms-MY" i="1" dirty="0"/>
              <a:t>Mei</a:t>
            </a:r>
            <a:r>
              <a:rPr lang="ms-MY" b="1" i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ms-MY" i="1" dirty="0"/>
              <a:t>2019</a:t>
            </a:r>
          </a:p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10177940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	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71472" y="2571744"/>
            <a:ext cx="8229600" cy="2076456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sz="3600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23872" y="2571744"/>
            <a:ext cx="8229600" cy="177165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cap="all" dirty="0">
                <a:effectLst>
                  <a:reflection blurRad="12700" stA="48000" endA="300" endPos="550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PENGENALAN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600" i="1" cap="all" dirty="0">
                <a:effectLst>
                  <a:reflection blurRad="12700" stA="48000" endA="300" endPos="550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BUSINESS CONTINUITY PLANNING </a:t>
            </a:r>
            <a:r>
              <a:rPr lang="en-US" sz="3600" cap="all" dirty="0">
                <a:effectLst>
                  <a:reflection blurRad="12700" stA="48000" endA="300" endPos="550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(BCP) </a:t>
            </a:r>
          </a:p>
        </p:txBody>
      </p:sp>
    </p:spTree>
    <p:extLst>
      <p:ext uri="{BB962C8B-B14F-4D97-AF65-F5344CB8AC3E}">
        <p14:creationId xmlns:p14="http://schemas.microsoft.com/office/powerpoint/2010/main" val="2803334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241" y="228600"/>
            <a:ext cx="6452957" cy="1143000"/>
          </a:xfrm>
        </p:spPr>
        <p:txBody>
          <a:bodyPr>
            <a:normAutofit/>
          </a:bodyPr>
          <a:lstStyle/>
          <a:p>
            <a:r>
              <a:rPr lang="en-US" altLang="en-US" sz="3600" b="1" dirty="0" smtClean="0"/>
              <a:t>PENGENALAN BCP</a:t>
            </a:r>
            <a:endParaRPr lang="ms-MY" sz="3600" b="1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520360" y="1828800"/>
            <a:ext cx="7898721" cy="417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indent="0" algn="just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</a:pPr>
            <a:r>
              <a:rPr lang="en-US" altLang="en-US" sz="3200" b="1" dirty="0" err="1" smtClean="0">
                <a:latin typeface="Calibri" pitchFamily="34" charset="0"/>
              </a:rPr>
              <a:t>Pelan</a:t>
            </a:r>
            <a:r>
              <a:rPr lang="en-US" altLang="en-US" sz="3200" b="1" dirty="0" smtClean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Kesinambungan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Perkhidmatan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smtClean="0">
                <a:latin typeface="Calibri" pitchFamily="34" charset="0"/>
              </a:rPr>
              <a:t>SPP &amp; HIS@KKM </a:t>
            </a:r>
            <a:r>
              <a:rPr lang="en-US" altLang="en-US" sz="3200" b="1" dirty="0" err="1" smtClean="0">
                <a:latin typeface="Calibri" pitchFamily="34" charset="0"/>
              </a:rPr>
              <a:t>adalah</a:t>
            </a:r>
            <a:r>
              <a:rPr lang="en-US" altLang="en-US" sz="3200" b="1" dirty="0" smtClean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pelan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menyeluruh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bagi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menyedia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dan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memulihkan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organisasi</a:t>
            </a:r>
            <a:r>
              <a:rPr lang="en-US" altLang="en-US" sz="3200" b="1" dirty="0">
                <a:latin typeface="Calibri" pitchFamily="34" charset="0"/>
              </a:rPr>
              <a:t> agar </a:t>
            </a:r>
            <a:r>
              <a:rPr lang="en-US" altLang="en-US" sz="3200" b="1" dirty="0" err="1">
                <a:latin typeface="Calibri" pitchFamily="34" charset="0"/>
              </a:rPr>
              <a:t>dapat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meneruskan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perkhidmatan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dalam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tempoh</a:t>
            </a:r>
            <a:r>
              <a:rPr lang="en-US" altLang="en-US" sz="3200" b="1" dirty="0">
                <a:latin typeface="Calibri" pitchFamily="34" charset="0"/>
              </a:rPr>
              <a:t> masa yang </a:t>
            </a:r>
            <a:r>
              <a:rPr lang="en-US" altLang="en-US" sz="3200" b="1" dirty="0" err="1">
                <a:latin typeface="Calibri" pitchFamily="34" charset="0"/>
              </a:rPr>
              <a:t>singkat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semasa</a:t>
            </a:r>
            <a:r>
              <a:rPr lang="en-US" altLang="en-US" sz="3200" b="1" dirty="0">
                <a:latin typeface="Calibri" pitchFamily="34" charset="0"/>
              </a:rPr>
              <a:t> </a:t>
            </a:r>
            <a:r>
              <a:rPr lang="en-US" altLang="en-US" sz="3200" b="1" dirty="0" err="1" smtClean="0">
                <a:latin typeface="Calibri" pitchFamily="34" charset="0"/>
              </a:rPr>
              <a:t>berlaku</a:t>
            </a:r>
            <a:r>
              <a:rPr lang="en-US" altLang="en-US" sz="3200" b="1" dirty="0" smtClean="0">
                <a:latin typeface="Calibri" pitchFamily="34" charset="0"/>
              </a:rPr>
              <a:t> </a:t>
            </a:r>
            <a:r>
              <a:rPr lang="en-US" altLang="en-US" sz="3200" b="1" dirty="0" err="1" smtClean="0">
                <a:latin typeface="Calibri" pitchFamily="34" charset="0"/>
              </a:rPr>
              <a:t>gangguan</a:t>
            </a:r>
            <a:r>
              <a:rPr lang="en-US" altLang="en-US" sz="3200" b="1" dirty="0" smtClean="0">
                <a:latin typeface="Calibri" pitchFamily="34" charset="0"/>
              </a:rPr>
              <a:t> </a:t>
            </a:r>
            <a:r>
              <a:rPr lang="en-US" altLang="en-US" sz="3200" b="1" dirty="0" err="1">
                <a:latin typeface="Calibri" pitchFamily="34" charset="0"/>
              </a:rPr>
              <a:t>kepada</a:t>
            </a:r>
            <a:r>
              <a:rPr lang="en-US" altLang="en-US" sz="3200" b="1" dirty="0">
                <a:latin typeface="Calibri" pitchFamily="34" charset="0"/>
              </a:rPr>
              <a:t> SPPV3</a:t>
            </a:r>
            <a:r>
              <a:rPr lang="en-US" altLang="en-US" sz="3200" b="1" dirty="0" smtClean="0">
                <a:latin typeface="Calibri" pitchFamily="34" charset="0"/>
              </a:rPr>
              <a:t>.</a:t>
            </a:r>
          </a:p>
          <a:p>
            <a:pPr marL="0" indent="0" algn="ctr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</a:pPr>
            <a:endParaRPr lang="en-US" altLang="en-US" sz="3200" b="1" dirty="0">
              <a:latin typeface="Calibri" pitchFamily="34" charset="0"/>
            </a:endParaRPr>
          </a:p>
          <a:p>
            <a:pPr marL="0" indent="0" algn="ctr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</a:pPr>
            <a:endParaRPr lang="en-US" altLang="en-US" sz="3200" b="1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40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452957" cy="1143000"/>
          </a:xfrm>
        </p:spPr>
        <p:txBody>
          <a:bodyPr>
            <a:normAutofit/>
          </a:bodyPr>
          <a:lstStyle/>
          <a:p>
            <a:r>
              <a:rPr lang="en-US" altLang="en-US" sz="3600" b="1" dirty="0" smtClean="0"/>
              <a:t>KEPERLUAN BCP</a:t>
            </a:r>
            <a:endParaRPr lang="ms-MY" sz="3600" b="1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52400" y="1295400"/>
            <a:ext cx="8686800" cy="4468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25" indent="-1746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algn="just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altLang="en-US" sz="2400" b="1" dirty="0" err="1" smtClean="0">
                <a:latin typeface="Calibri" pitchFamily="34" charset="0"/>
              </a:rPr>
              <a:t>Objektif</a:t>
            </a:r>
            <a:r>
              <a:rPr lang="en-US" altLang="en-US" sz="2400" b="1" dirty="0" smtClean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Pelan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Kesinambungan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Perkhidmatan</a:t>
            </a:r>
            <a:r>
              <a:rPr lang="en-US" altLang="en-US" sz="2400" b="1" dirty="0">
                <a:latin typeface="Calibri" pitchFamily="34" charset="0"/>
              </a:rPr>
              <a:t> SPP &amp; HIS@KKM </a:t>
            </a:r>
            <a:r>
              <a:rPr lang="en-US" altLang="en-US" sz="2400" b="1" dirty="0" err="1" smtClean="0">
                <a:latin typeface="Calibri" pitchFamily="34" charset="0"/>
              </a:rPr>
              <a:t>adalah</a:t>
            </a:r>
            <a:r>
              <a:rPr lang="en-US" altLang="en-US" sz="2400" b="1" dirty="0" smtClean="0">
                <a:latin typeface="Calibri" pitchFamily="34" charset="0"/>
              </a:rPr>
              <a:t>:</a:t>
            </a:r>
          </a:p>
          <a:p>
            <a:pPr marL="0" indent="0" algn="just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</a:pPr>
            <a:endParaRPr lang="en-US" altLang="en-US" sz="2400" b="1" dirty="0" smtClean="0">
              <a:latin typeface="Calibri" pitchFamily="34" charset="0"/>
            </a:endParaRPr>
          </a:p>
          <a:p>
            <a:pPr marL="981075" indent="-342900" algn="just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altLang="en-US" sz="2400" b="1" dirty="0" err="1" smtClean="0">
                <a:latin typeface="Calibri" pitchFamily="34" charset="0"/>
              </a:rPr>
              <a:t>Memastikan</a:t>
            </a:r>
            <a:r>
              <a:rPr lang="en-US" altLang="en-US" sz="2400" b="1" dirty="0" smtClean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transaksi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pesakit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direkod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secara</a:t>
            </a:r>
            <a:r>
              <a:rPr lang="en-US" altLang="en-US" sz="2400" b="1" dirty="0">
                <a:latin typeface="Calibri" pitchFamily="34" charset="0"/>
              </a:rPr>
              <a:t> manual </a:t>
            </a:r>
            <a:r>
              <a:rPr lang="en-US" altLang="en-US" sz="2400" b="1" dirty="0" err="1">
                <a:latin typeface="Calibri" pitchFamily="34" charset="0"/>
              </a:rPr>
              <a:t>dalam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tempoh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sistem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 smtClean="0">
                <a:latin typeface="Calibri" pitchFamily="34" charset="0"/>
              </a:rPr>
              <a:t>tergendala</a:t>
            </a:r>
            <a:endParaRPr lang="en-US" altLang="en-US" sz="2400" b="1" dirty="0" smtClean="0">
              <a:latin typeface="Calibri" pitchFamily="34" charset="0"/>
            </a:endParaRPr>
          </a:p>
          <a:p>
            <a:pPr marL="981075" indent="-342900" algn="just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altLang="en-US" sz="2400" b="1" dirty="0" err="1" smtClean="0">
                <a:latin typeface="Calibri" pitchFamily="34" charset="0"/>
              </a:rPr>
              <a:t>Memastikan</a:t>
            </a:r>
            <a:r>
              <a:rPr lang="en-US" altLang="en-US" sz="2400" b="1" dirty="0" smtClean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transaksi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pesakit</a:t>
            </a:r>
            <a:r>
              <a:rPr lang="en-US" altLang="en-US" sz="2400" b="1" dirty="0">
                <a:latin typeface="Calibri" pitchFamily="34" charset="0"/>
              </a:rPr>
              <a:t> yang </a:t>
            </a:r>
            <a:r>
              <a:rPr lang="en-US" altLang="en-US" sz="2400" b="1" dirty="0" err="1">
                <a:latin typeface="Calibri" pitchFamily="34" charset="0"/>
              </a:rPr>
              <a:t>direkod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secara</a:t>
            </a:r>
            <a:r>
              <a:rPr lang="en-US" altLang="en-US" sz="2400" b="1" dirty="0">
                <a:latin typeface="Calibri" pitchFamily="34" charset="0"/>
              </a:rPr>
              <a:t> manual </a:t>
            </a:r>
            <a:r>
              <a:rPr lang="en-US" altLang="en-US" sz="2400" b="1" dirty="0" err="1">
                <a:latin typeface="Calibri" pitchFamily="34" charset="0"/>
              </a:rPr>
              <a:t>dapat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dimasukkan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ke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dalam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sistem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setelah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sistem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kembali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 smtClean="0">
                <a:latin typeface="Calibri" pitchFamily="34" charset="0"/>
              </a:rPr>
              <a:t>beroperasi</a:t>
            </a:r>
            <a:endParaRPr lang="en-US" altLang="en-US" sz="2400" b="1" dirty="0" smtClean="0">
              <a:latin typeface="Calibri" pitchFamily="34" charset="0"/>
            </a:endParaRPr>
          </a:p>
          <a:p>
            <a:pPr marL="981075" indent="-342900" algn="just" eaLnBrk="1" hangingPunct="1">
              <a:lnSpc>
                <a:spcPct val="95000"/>
              </a:lnSpc>
              <a:spcBef>
                <a:spcPct val="3500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altLang="en-US" sz="2400" b="1" dirty="0" err="1" smtClean="0">
                <a:latin typeface="Calibri" pitchFamily="34" charset="0"/>
              </a:rPr>
              <a:t>Memastikan</a:t>
            </a:r>
            <a:r>
              <a:rPr lang="en-US" altLang="en-US" sz="2400" b="1" dirty="0" smtClean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tahap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kesahihan</a:t>
            </a:r>
            <a:r>
              <a:rPr lang="en-US" altLang="en-US" sz="2400" b="1" dirty="0">
                <a:latin typeface="Calibri" pitchFamily="34" charset="0"/>
              </a:rPr>
              <a:t>, </a:t>
            </a:r>
            <a:r>
              <a:rPr lang="en-US" altLang="en-US" sz="2400" b="1" dirty="0" err="1">
                <a:latin typeface="Calibri" pitchFamily="34" charset="0"/>
              </a:rPr>
              <a:t>ketepatan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dan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kesempurnaan</a:t>
            </a:r>
            <a:r>
              <a:rPr lang="en-US" altLang="en-US" sz="2400" b="1" dirty="0">
                <a:latin typeface="Calibri" pitchFamily="34" charset="0"/>
              </a:rPr>
              <a:t> data manual yang </a:t>
            </a:r>
            <a:r>
              <a:rPr lang="en-US" altLang="en-US" sz="2400" b="1" dirty="0" err="1">
                <a:latin typeface="Calibri" pitchFamily="34" charset="0"/>
              </a:rPr>
              <a:t>dimasukkan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ke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dalam</a:t>
            </a:r>
            <a:r>
              <a:rPr lang="en-US" altLang="en-US" sz="2400" b="1" dirty="0">
                <a:latin typeface="Calibri" pitchFamily="34" charset="0"/>
              </a:rPr>
              <a:t> </a:t>
            </a:r>
            <a:r>
              <a:rPr lang="en-US" altLang="en-US" sz="2400" b="1" dirty="0" err="1">
                <a:latin typeface="Calibri" pitchFamily="34" charset="0"/>
              </a:rPr>
              <a:t>sistem</a:t>
            </a:r>
            <a:r>
              <a:rPr lang="en-US" altLang="en-US" sz="2400" b="1" dirty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637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241" y="228600"/>
            <a:ext cx="6452957" cy="1143000"/>
          </a:xfrm>
        </p:spPr>
        <p:txBody>
          <a:bodyPr>
            <a:normAutofit/>
          </a:bodyPr>
          <a:lstStyle/>
          <a:p>
            <a:r>
              <a:rPr lang="en-US" altLang="en-US" b="1" dirty="0"/>
              <a:t>GANGGUAN SISTEM</a:t>
            </a:r>
            <a:endParaRPr lang="ms-MY" sz="36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386917" y="1320800"/>
            <a:ext cx="3903712" cy="5080000"/>
            <a:chOff x="0" y="0"/>
            <a:chExt cx="3903712" cy="5080000"/>
          </a:xfrm>
          <a:scene3d>
            <a:camera prst="orthographicFront"/>
            <a:lightRig rig="flat" dir="t"/>
          </a:scene3d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3903712" cy="5080000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Rounded Rectangle 4"/>
            <p:cNvSpPr txBox="1"/>
            <p:nvPr/>
          </p:nvSpPr>
          <p:spPr>
            <a:xfrm>
              <a:off x="114336" y="114336"/>
              <a:ext cx="3675040" cy="48513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400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400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400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kern="1200" dirty="0" err="1" smtClean="0"/>
                <a:t>Keterangan</a:t>
              </a:r>
              <a:r>
                <a:rPr lang="en-GB" sz="1600" b="1" kern="1200" dirty="0" smtClean="0"/>
                <a:t> :</a:t>
              </a:r>
            </a:p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 err="1" smtClean="0"/>
                <a:t>Tempoh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gangguan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terhadap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sistem</a:t>
              </a:r>
              <a:r>
                <a:rPr lang="en-GB" sz="1400" kern="1200" dirty="0" smtClean="0"/>
                <a:t> yang </a:t>
              </a:r>
              <a:r>
                <a:rPr lang="en-GB" sz="1400" kern="1200" dirty="0" err="1" smtClean="0"/>
                <a:t>dirancang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bagi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melaksanakan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aktiviti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penyelenggaraan</a:t>
              </a:r>
              <a:r>
                <a:rPr lang="en-GB" sz="1400" kern="1200" dirty="0" smtClean="0"/>
                <a:t>, </a:t>
              </a:r>
              <a:r>
                <a:rPr lang="en-GB" sz="1400" kern="1200" dirty="0" err="1" smtClean="0"/>
                <a:t>penambahbaikan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dan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naik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taraf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Sistem</a:t>
              </a:r>
              <a:r>
                <a:rPr lang="en-GB" sz="1400" kern="1200" dirty="0" smtClean="0"/>
                <a:t> yang </a:t>
              </a:r>
              <a:r>
                <a:rPr lang="en-GB" sz="1400" kern="1200" dirty="0" err="1" smtClean="0"/>
                <a:t>melibatkan</a:t>
              </a:r>
              <a:r>
                <a:rPr lang="en-GB" sz="1400" kern="1200" dirty="0" smtClean="0"/>
                <a:t> Server </a:t>
              </a:r>
              <a:r>
                <a:rPr lang="en-GB" sz="1400" kern="1200" dirty="0" err="1" smtClean="0"/>
                <a:t>Aplikasi</a:t>
              </a:r>
              <a:r>
                <a:rPr lang="en-GB" sz="1400" kern="1200" dirty="0" smtClean="0"/>
                <a:t> &amp; </a:t>
              </a:r>
              <a:r>
                <a:rPr lang="en-GB" sz="1400" kern="1200" dirty="0" err="1" smtClean="0"/>
                <a:t>Pangkalan</a:t>
              </a:r>
              <a:r>
                <a:rPr lang="en-GB" sz="1400" kern="1200" dirty="0" smtClean="0"/>
                <a:t> Data, SAN Storage &amp; Switch, Core Switch </a:t>
              </a:r>
              <a:r>
                <a:rPr lang="en-GB" sz="1400" kern="1200" dirty="0" err="1" smtClean="0"/>
                <a:t>dan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Rak</a:t>
              </a:r>
              <a:r>
                <a:rPr lang="en-GB" sz="1400" kern="1200" dirty="0" smtClean="0"/>
                <a:t> Server.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400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kern="1200" dirty="0" err="1" smtClean="0"/>
                <a:t>Cadangan</a:t>
              </a:r>
              <a:r>
                <a:rPr lang="en-GB" sz="1600" b="1" kern="1200" dirty="0" smtClean="0"/>
                <a:t> </a:t>
              </a:r>
              <a:r>
                <a:rPr lang="en-GB" sz="1600" b="1" kern="1200" dirty="0" err="1" smtClean="0"/>
                <a:t>Ketetapan</a:t>
              </a:r>
              <a:r>
                <a:rPr lang="en-GB" sz="1600" b="1" kern="1200" dirty="0" smtClean="0"/>
                <a:t>:</a:t>
              </a:r>
            </a:p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 smtClean="0"/>
                <a:t>&gt; </a:t>
              </a:r>
              <a:r>
                <a:rPr lang="en-GB" sz="1400" kern="1200" dirty="0" err="1" smtClean="0"/>
                <a:t>Bagi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gangguan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mengambil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masa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lebih</a:t>
              </a:r>
              <a:r>
                <a:rPr lang="en-GB" sz="1400" kern="1200" dirty="0" smtClean="0"/>
                <a:t> 30 </a:t>
              </a:r>
              <a:r>
                <a:rPr lang="en-GB" sz="1400" kern="1200" dirty="0" err="1" smtClean="0"/>
                <a:t>minit</a:t>
              </a:r>
              <a:r>
                <a:rPr lang="en-GB" sz="1400" kern="1200" dirty="0" smtClean="0"/>
                <a:t>,  </a:t>
              </a:r>
              <a:r>
                <a:rPr lang="en-GB" sz="1400" kern="1200" dirty="0" err="1" smtClean="0"/>
                <a:t>Pentadbir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Sistem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perlu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memberi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notis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kepada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pengguna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selama</a:t>
              </a:r>
              <a:r>
                <a:rPr lang="en-GB" sz="1400" kern="1200" dirty="0" smtClean="0"/>
                <a:t> 7 </a:t>
              </a:r>
              <a:r>
                <a:rPr lang="en-GB" sz="1400" kern="1200" dirty="0" err="1" smtClean="0"/>
                <a:t>hari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sebelum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hari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gangguan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dijadualkan</a:t>
              </a:r>
              <a:r>
                <a:rPr lang="en-GB" sz="1400" kern="1200" dirty="0" smtClean="0"/>
                <a:t>.</a:t>
              </a:r>
            </a:p>
            <a:p>
              <a:pPr lvl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 smtClean="0"/>
                <a:t>&gt; </a:t>
              </a:r>
              <a:r>
                <a:rPr lang="en-GB" sz="1400" kern="1200" dirty="0" err="1" smtClean="0"/>
                <a:t>Bagi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gangguan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kurang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dari</a:t>
              </a:r>
              <a:r>
                <a:rPr lang="en-GB" sz="1400" kern="1200" dirty="0" smtClean="0"/>
                <a:t> 30 </a:t>
              </a:r>
              <a:r>
                <a:rPr lang="en-GB" sz="1400" kern="1200" dirty="0" err="1" smtClean="0"/>
                <a:t>minit</a:t>
              </a:r>
              <a:r>
                <a:rPr lang="en-GB" sz="1400" kern="1200" dirty="0" smtClean="0"/>
                <a:t>, </a:t>
              </a:r>
              <a:r>
                <a:rPr lang="en-GB" sz="1400" kern="1200" dirty="0" err="1" smtClean="0"/>
                <a:t>Pentadbir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Sistem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perlu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memberi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notis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kepada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pengguna</a:t>
              </a:r>
              <a:r>
                <a:rPr lang="en-GB" sz="1400" kern="1200" dirty="0" smtClean="0"/>
                <a:t> 4 jam </a:t>
              </a:r>
              <a:r>
                <a:rPr lang="en-GB" sz="1400" kern="1200" dirty="0" err="1" smtClean="0"/>
                <a:t>sebelum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waktu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gangguan</a:t>
              </a:r>
              <a:endParaRPr lang="en-GB" sz="1400" kern="1200" dirty="0" smtClean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53370" y="1320800"/>
            <a:ext cx="3903712" cy="5080000"/>
            <a:chOff x="4466453" y="0"/>
            <a:chExt cx="3903712" cy="5080000"/>
          </a:xfrm>
          <a:scene3d>
            <a:camera prst="orthographicFront"/>
            <a:lightRig rig="flat" dir="t"/>
          </a:scene3d>
        </p:grpSpPr>
        <p:sp>
          <p:nvSpPr>
            <p:cNvPr id="8" name="Rounded Rectangle 7"/>
            <p:cNvSpPr/>
            <p:nvPr/>
          </p:nvSpPr>
          <p:spPr>
            <a:xfrm>
              <a:off x="4466453" y="0"/>
              <a:ext cx="3903712" cy="5080000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Rounded Rectangle 6"/>
            <p:cNvSpPr txBox="1"/>
            <p:nvPr/>
          </p:nvSpPr>
          <p:spPr>
            <a:xfrm>
              <a:off x="4580789" y="114336"/>
              <a:ext cx="3675040" cy="48513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600" b="1" kern="12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kern="1200" dirty="0" err="1" smtClean="0"/>
                <a:t>Keterangan</a:t>
              </a:r>
              <a:r>
                <a:rPr lang="en-GB" sz="1600" b="1" kern="1200" dirty="0" smtClean="0"/>
                <a:t>:</a:t>
              </a:r>
            </a:p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 err="1" smtClean="0"/>
                <a:t>Tempoh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gangguan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secara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tiba-tiba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disebabkan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kegagalan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perkakasan</a:t>
              </a:r>
              <a:r>
                <a:rPr lang="en-GB" sz="1400" kern="1200" dirty="0" smtClean="0"/>
                <a:t>, </a:t>
              </a:r>
              <a:r>
                <a:rPr lang="en-GB" sz="1400" kern="1200" dirty="0" err="1" smtClean="0"/>
                <a:t>perisian</a:t>
              </a:r>
              <a:r>
                <a:rPr lang="en-GB" sz="1400" kern="1200" dirty="0" smtClean="0"/>
                <a:t>, </a:t>
              </a:r>
              <a:r>
                <a:rPr lang="en-GB" sz="1400" kern="1200" dirty="0" err="1" smtClean="0"/>
                <a:t>rangkaian</a:t>
              </a:r>
              <a:r>
                <a:rPr lang="en-GB" sz="1400" kern="1200" dirty="0" smtClean="0"/>
                <a:t>, </a:t>
              </a:r>
              <a:r>
                <a:rPr lang="en-GB" sz="1400" kern="1200" dirty="0" err="1" smtClean="0"/>
                <a:t>gangguan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bekalan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elektrik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dan</a:t>
              </a:r>
              <a:r>
                <a:rPr lang="en-GB" sz="1400" kern="1200" dirty="0" smtClean="0"/>
                <a:t> lain-lain.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400" kern="12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b="1" kern="1200" dirty="0" err="1" smtClean="0"/>
                <a:t>Cadangan</a:t>
              </a:r>
              <a:r>
                <a:rPr lang="en-GB" sz="1600" b="1" kern="1200" dirty="0" smtClean="0"/>
                <a:t> </a:t>
              </a:r>
              <a:r>
                <a:rPr lang="en-GB" sz="1600" b="1" kern="1200" dirty="0" err="1" smtClean="0"/>
                <a:t>Ketetapan</a:t>
              </a:r>
              <a:r>
                <a:rPr lang="en-GB" sz="1600" b="1" kern="1200" dirty="0" smtClean="0"/>
                <a:t>: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 err="1" smtClean="0"/>
                <a:t>Rujuk</a:t>
              </a:r>
              <a:r>
                <a:rPr lang="en-GB" sz="1400" kern="1200" dirty="0" smtClean="0"/>
                <a:t> </a:t>
              </a:r>
              <a:r>
                <a:rPr lang="en-GB" sz="1400" kern="1200" dirty="0" err="1" smtClean="0"/>
                <a:t>Aliran</a:t>
              </a:r>
              <a:r>
                <a:rPr lang="en-GB" sz="1400" kern="1200" dirty="0" smtClean="0"/>
                <a:t> Proses.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1800" kern="1200" dirty="0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604418" y="1464758"/>
            <a:ext cx="3571875" cy="8547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smtClean="0"/>
              <a:t>GANGGUAN SISTEM DIRANCANG</a:t>
            </a:r>
          </a:p>
          <a:p>
            <a:pPr lvl="0" algn="ctr"/>
            <a:r>
              <a:rPr lang="en-US" b="1" dirty="0" smtClean="0"/>
              <a:t>(PLANNED DOWNTIME)</a:t>
            </a:r>
            <a:endParaRPr lang="en-MY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5166893" y="1491262"/>
            <a:ext cx="3571200" cy="8547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smtClean="0"/>
              <a:t>GANGGUAN SISTEM TIDAK DIRANCANG</a:t>
            </a:r>
          </a:p>
          <a:p>
            <a:pPr lvl="0" algn="ctr"/>
            <a:r>
              <a:rPr lang="en-US" b="1" dirty="0" smtClean="0"/>
              <a:t>(UNPLANNED DOWNTIME)</a:t>
            </a:r>
            <a:endParaRPr lang="en-MY" b="1" dirty="0"/>
          </a:p>
        </p:txBody>
      </p:sp>
    </p:spTree>
    <p:extLst>
      <p:ext uri="{BB962C8B-B14F-4D97-AF65-F5344CB8AC3E}">
        <p14:creationId xmlns:p14="http://schemas.microsoft.com/office/powerpoint/2010/main" val="61274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6921" y="152400"/>
            <a:ext cx="6452957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GANGGUAN SISTEM DIRANCANG</a:t>
            </a:r>
            <a:endParaRPr lang="ms-MY" sz="3600" b="1" dirty="0"/>
          </a:p>
        </p:txBody>
      </p:sp>
      <p:cxnSp>
        <p:nvCxnSpPr>
          <p:cNvPr id="3" name="Elbow Connector 2"/>
          <p:cNvCxnSpPr>
            <a:stCxn id="7" idx="6"/>
            <a:endCxn id="8" idx="3"/>
          </p:cNvCxnSpPr>
          <p:nvPr/>
        </p:nvCxnSpPr>
        <p:spPr>
          <a:xfrm>
            <a:off x="6400800" y="1913606"/>
            <a:ext cx="169200" cy="2048794"/>
          </a:xfrm>
          <a:prstGeom prst="bentConnector2">
            <a:avLst/>
          </a:prstGeom>
          <a:ln w="381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lbow Connector 4"/>
          <p:cNvCxnSpPr>
            <a:stCxn id="7" idx="2"/>
          </p:cNvCxnSpPr>
          <p:nvPr/>
        </p:nvCxnSpPr>
        <p:spPr>
          <a:xfrm rot="10800000" flipV="1">
            <a:off x="2040970" y="1913606"/>
            <a:ext cx="245030" cy="2115674"/>
          </a:xfrm>
          <a:prstGeom prst="bentConnector2">
            <a:avLst/>
          </a:prstGeom>
          <a:ln w="381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33400" y="2819400"/>
            <a:ext cx="31428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Aktiviti</a:t>
            </a:r>
            <a:r>
              <a:rPr lang="en-US" sz="2800" dirty="0"/>
              <a:t> &gt; 30 </a:t>
            </a:r>
            <a:r>
              <a:rPr lang="en-US" sz="2800" dirty="0" err="1" smtClean="0"/>
              <a:t>Minit</a:t>
            </a:r>
            <a:endParaRPr lang="en-MY" sz="2800" dirty="0"/>
          </a:p>
        </p:txBody>
      </p:sp>
      <p:sp>
        <p:nvSpPr>
          <p:cNvPr id="7" name="Oval 6"/>
          <p:cNvSpPr/>
          <p:nvPr/>
        </p:nvSpPr>
        <p:spPr>
          <a:xfrm>
            <a:off x="2286000" y="1295400"/>
            <a:ext cx="4114800" cy="123641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Pasukan Projek / Penyelia </a:t>
            </a:r>
            <a:r>
              <a:rPr lang="fi-FI" sz="2400" dirty="0"/>
              <a:t>Tapak akan </a:t>
            </a:r>
            <a:r>
              <a:rPr lang="fi-FI" sz="2400" dirty="0" smtClean="0"/>
              <a:t>Mengenalpasti</a:t>
            </a:r>
            <a:endParaRPr lang="en-MY" sz="2400" dirty="0"/>
          </a:p>
        </p:txBody>
      </p:sp>
      <p:sp>
        <p:nvSpPr>
          <p:cNvPr id="8" name="Snip Single Corner Rectangle 7"/>
          <p:cNvSpPr/>
          <p:nvPr/>
        </p:nvSpPr>
        <p:spPr>
          <a:xfrm>
            <a:off x="5257800" y="3962400"/>
            <a:ext cx="2624400" cy="1600199"/>
          </a:xfrm>
          <a:prstGeom prst="snip1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sz="2400" dirty="0"/>
              <a:t>Memaklumkan pengguna </a:t>
            </a:r>
            <a:r>
              <a:rPr lang="sv-SE" sz="2400" dirty="0" smtClean="0"/>
              <a:t>4 Jam sebelum </a:t>
            </a:r>
            <a:r>
              <a:rPr lang="sv-SE" sz="2400" dirty="0"/>
              <a:t>kejadian</a:t>
            </a:r>
            <a:endParaRPr lang="en-MY" sz="2400" dirty="0"/>
          </a:p>
        </p:txBody>
      </p:sp>
      <p:sp>
        <p:nvSpPr>
          <p:cNvPr id="9" name="Snip Single Corner Rectangle 8"/>
          <p:cNvSpPr/>
          <p:nvPr/>
        </p:nvSpPr>
        <p:spPr>
          <a:xfrm>
            <a:off x="652682" y="4029280"/>
            <a:ext cx="2624400" cy="1533319"/>
          </a:xfrm>
          <a:prstGeom prst="snip1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sz="2400" dirty="0"/>
              <a:t>Memaklumkan pengguna 7 Hari sebelum </a:t>
            </a:r>
            <a:r>
              <a:rPr lang="sv-SE" sz="2400" dirty="0" smtClean="0"/>
              <a:t>kejadian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00845" y="2804862"/>
            <a:ext cx="3142800" cy="7765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Aktiviti</a:t>
            </a:r>
            <a:r>
              <a:rPr lang="en-US" sz="2800" dirty="0"/>
              <a:t> </a:t>
            </a:r>
            <a:r>
              <a:rPr lang="en-US" sz="2800" dirty="0" smtClean="0"/>
              <a:t>&lt; </a:t>
            </a:r>
            <a:r>
              <a:rPr lang="en-US" sz="2800" dirty="0"/>
              <a:t>30 </a:t>
            </a:r>
            <a:r>
              <a:rPr lang="en-US" sz="2800" dirty="0" err="1" smtClean="0"/>
              <a:t>Minit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349327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7047" y="103898"/>
            <a:ext cx="6452957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GANGGUAN SISTEM TIDAK DIRANCANG</a:t>
            </a:r>
            <a:endParaRPr lang="ms-MY" sz="3600" b="1" dirty="0"/>
          </a:p>
        </p:txBody>
      </p:sp>
      <p:sp>
        <p:nvSpPr>
          <p:cNvPr id="5" name="Bent-Up Arrow 4"/>
          <p:cNvSpPr/>
          <p:nvPr/>
        </p:nvSpPr>
        <p:spPr>
          <a:xfrm rot="5400000">
            <a:off x="1127995" y="2437090"/>
            <a:ext cx="845680" cy="62550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ln>
            <a:solidFill>
              <a:srgbClr val="3333CC"/>
            </a:solidFill>
          </a:ln>
        </p:spPr>
        <p:style>
          <a:lnRef idx="3">
            <a:scrgbClr r="0" g="0" b="0"/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oup 5"/>
          <p:cNvGrpSpPr/>
          <p:nvPr/>
        </p:nvGrpSpPr>
        <p:grpSpPr>
          <a:xfrm>
            <a:off x="793817" y="1407459"/>
            <a:ext cx="2473713" cy="1014675"/>
            <a:chOff x="45978" y="21259"/>
            <a:chExt cx="2473713" cy="1014675"/>
          </a:xfrm>
        </p:grpSpPr>
        <p:sp>
          <p:nvSpPr>
            <p:cNvPr id="26" name="Rounded Rectangle 25"/>
            <p:cNvSpPr/>
            <p:nvPr/>
          </p:nvSpPr>
          <p:spPr>
            <a:xfrm>
              <a:off x="45978" y="21259"/>
              <a:ext cx="2473713" cy="1014675"/>
            </a:xfrm>
            <a:prstGeom prst="roundRect">
              <a:avLst>
                <a:gd name="adj" fmla="val 1667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ounded Rectangle 5"/>
            <p:cNvSpPr txBox="1"/>
            <p:nvPr/>
          </p:nvSpPr>
          <p:spPr>
            <a:xfrm>
              <a:off x="95519" y="70800"/>
              <a:ext cx="2374631" cy="915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i-FI" sz="1600" kern="1200" dirty="0" smtClean="0"/>
                <a:t>Pasukan Projek / Penyelia Tapak Mengenalpasti Masalah</a:t>
              </a:r>
              <a:endParaRPr lang="en-GB" sz="1600" kern="1200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2461319" y="1670857"/>
            <a:ext cx="626420" cy="48727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Bent-Up Arrow 7"/>
          <p:cNvSpPr/>
          <p:nvPr/>
        </p:nvSpPr>
        <p:spPr>
          <a:xfrm rot="5400000">
            <a:off x="2315377" y="3487242"/>
            <a:ext cx="845680" cy="62550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ln>
            <a:solidFill>
              <a:srgbClr val="3333CC"/>
            </a:solidFill>
          </a:ln>
        </p:spPr>
        <p:style>
          <a:lnRef idx="3">
            <a:scrgbClr r="0" g="0" b="0"/>
          </a:lnRef>
          <a:fillRef idx="1">
            <a:schemeClr val="accent1">
              <a:tint val="50000"/>
              <a:hueOff val="367724"/>
              <a:satOff val="-6328"/>
              <a:lumOff val="3597"/>
              <a:alphaOff val="0"/>
            </a:schemeClr>
          </a:fillRef>
          <a:effectRef idx="1">
            <a:schemeClr val="accent1">
              <a:tint val="50000"/>
              <a:hueOff val="367724"/>
              <a:satOff val="-6328"/>
              <a:lumOff val="3597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Group 8"/>
          <p:cNvGrpSpPr/>
          <p:nvPr/>
        </p:nvGrpSpPr>
        <p:grpSpPr>
          <a:xfrm>
            <a:off x="1981200" y="2457610"/>
            <a:ext cx="2667000" cy="1014675"/>
            <a:chOff x="1233361" y="1071410"/>
            <a:chExt cx="2473713" cy="1014675"/>
          </a:xfrm>
        </p:grpSpPr>
        <p:sp>
          <p:nvSpPr>
            <p:cNvPr id="24" name="Rounded Rectangle 23"/>
            <p:cNvSpPr/>
            <p:nvPr/>
          </p:nvSpPr>
          <p:spPr>
            <a:xfrm>
              <a:off x="1233361" y="1071410"/>
              <a:ext cx="2473713" cy="1014675"/>
            </a:xfrm>
            <a:prstGeom prst="roundRect">
              <a:avLst>
                <a:gd name="adj" fmla="val 1667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ounded Rectangle 9"/>
            <p:cNvSpPr txBox="1"/>
            <p:nvPr/>
          </p:nvSpPr>
          <p:spPr>
            <a:xfrm>
              <a:off x="1282902" y="1120951"/>
              <a:ext cx="2374631" cy="915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0" kern="1200" dirty="0" err="1" smtClean="0"/>
                <a:t>Sistem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tidak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boleh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dipulihkan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Selepas</a:t>
              </a:r>
              <a:r>
                <a:rPr lang="en-US" sz="1600" b="0" kern="1200" dirty="0" smtClean="0"/>
                <a:t> 30 </a:t>
              </a:r>
              <a:r>
                <a:rPr lang="en-US" sz="1600" b="0" kern="1200" dirty="0" err="1" smtClean="0"/>
                <a:t>minit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atau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bencana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alam</a:t>
              </a:r>
              <a:r>
                <a:rPr lang="en-US" sz="1600" b="0" kern="1200" dirty="0" smtClean="0"/>
                <a:t>.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/>
                <a:t>ED = 10 </a:t>
              </a:r>
              <a:r>
                <a:rPr lang="en-US" sz="1600" dirty="0" err="1" smtClean="0"/>
                <a:t>minit</a:t>
              </a:r>
              <a:endParaRPr lang="en-GB" sz="1600" b="0" kern="12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3648702" y="2721008"/>
            <a:ext cx="626420" cy="48727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Bent-Up Arrow 10"/>
          <p:cNvSpPr/>
          <p:nvPr/>
        </p:nvSpPr>
        <p:spPr>
          <a:xfrm rot="5400000">
            <a:off x="3502760" y="4537393"/>
            <a:ext cx="845680" cy="62550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ln>
            <a:solidFill>
              <a:srgbClr val="3333CC"/>
            </a:solidFill>
          </a:ln>
        </p:spPr>
        <p:style>
          <a:lnRef idx="3">
            <a:scrgbClr r="0" g="0" b="0"/>
          </a:lnRef>
          <a:fillRef idx="1">
            <a:schemeClr val="accent1">
              <a:tint val="50000"/>
              <a:hueOff val="735447"/>
              <a:satOff val="-12656"/>
              <a:lumOff val="7193"/>
              <a:alphaOff val="0"/>
            </a:schemeClr>
          </a:fillRef>
          <a:effectRef idx="1">
            <a:schemeClr val="accent1">
              <a:tint val="50000"/>
              <a:hueOff val="735447"/>
              <a:satOff val="-12656"/>
              <a:lumOff val="719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/>
          <p:cNvGrpSpPr/>
          <p:nvPr/>
        </p:nvGrpSpPr>
        <p:grpSpPr>
          <a:xfrm>
            <a:off x="3168582" y="3507762"/>
            <a:ext cx="2473713" cy="1014675"/>
            <a:chOff x="2420743" y="2121562"/>
            <a:chExt cx="2473713" cy="1014675"/>
          </a:xfrm>
        </p:grpSpPr>
        <p:sp>
          <p:nvSpPr>
            <p:cNvPr id="22" name="Rounded Rectangle 21"/>
            <p:cNvSpPr/>
            <p:nvPr/>
          </p:nvSpPr>
          <p:spPr>
            <a:xfrm>
              <a:off x="2420743" y="2121562"/>
              <a:ext cx="2473713" cy="1014675"/>
            </a:xfrm>
            <a:prstGeom prst="roundRect">
              <a:avLst>
                <a:gd name="adj" fmla="val 1667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ounded Rectangle 13"/>
            <p:cNvSpPr txBox="1"/>
            <p:nvPr/>
          </p:nvSpPr>
          <p:spPr>
            <a:xfrm>
              <a:off x="2470284" y="2171103"/>
              <a:ext cx="2374631" cy="915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0" kern="1200" dirty="0" err="1" smtClean="0"/>
                <a:t>Maklum</a:t>
              </a:r>
              <a:r>
                <a:rPr lang="en-US" sz="1600" b="0" kern="1200" dirty="0" smtClean="0"/>
                <a:t>/</a:t>
              </a:r>
              <a:r>
                <a:rPr lang="en-US" sz="1600" b="0" kern="1200" dirty="0" err="1" smtClean="0"/>
                <a:t>Nasihat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Pengarah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untuk</a:t>
              </a:r>
              <a:r>
                <a:rPr lang="en-US" sz="1600" b="0" kern="1200" dirty="0" smtClean="0"/>
                <a:t> </a:t>
              </a:r>
              <a:r>
                <a:rPr lang="en-US" sz="1600" b="0" kern="1200" dirty="0" err="1" smtClean="0"/>
                <a:t>mengaktifkan</a:t>
              </a:r>
              <a:r>
                <a:rPr lang="en-US" sz="1600" b="0" kern="1200" dirty="0" smtClean="0"/>
                <a:t> BCP</a:t>
              </a:r>
              <a:endParaRPr lang="en-GB" sz="1400" b="0" kern="1200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4836084" y="3771160"/>
            <a:ext cx="626420" cy="48727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Bent-Up Arrow 13"/>
          <p:cNvSpPr/>
          <p:nvPr/>
        </p:nvSpPr>
        <p:spPr>
          <a:xfrm rot="5400000">
            <a:off x="4856703" y="5587545"/>
            <a:ext cx="845680" cy="625505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  <a:ln>
            <a:solidFill>
              <a:srgbClr val="3333CC"/>
            </a:solidFill>
          </a:ln>
        </p:spPr>
        <p:style>
          <a:lnRef idx="3">
            <a:scrgbClr r="0" g="0" b="0"/>
          </a:lnRef>
          <a:fillRef idx="1">
            <a:schemeClr val="accent1">
              <a:tint val="50000"/>
              <a:hueOff val="1103171"/>
              <a:satOff val="-18984"/>
              <a:lumOff val="10790"/>
              <a:alphaOff val="0"/>
            </a:schemeClr>
          </a:fillRef>
          <a:effectRef idx="1">
            <a:schemeClr val="accent1">
              <a:tint val="50000"/>
              <a:hueOff val="1103171"/>
              <a:satOff val="-18984"/>
              <a:lumOff val="1079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5" name="Group 14"/>
          <p:cNvGrpSpPr/>
          <p:nvPr/>
        </p:nvGrpSpPr>
        <p:grpSpPr>
          <a:xfrm>
            <a:off x="4279765" y="4495800"/>
            <a:ext cx="2806835" cy="1178991"/>
            <a:chOff x="3608126" y="3171713"/>
            <a:chExt cx="2806835" cy="1014675"/>
          </a:xfrm>
        </p:grpSpPr>
        <p:sp>
          <p:nvSpPr>
            <p:cNvPr id="20" name="Rounded Rectangle 19"/>
            <p:cNvSpPr/>
            <p:nvPr/>
          </p:nvSpPr>
          <p:spPr>
            <a:xfrm>
              <a:off x="3608126" y="3171713"/>
              <a:ext cx="2806835" cy="1014675"/>
            </a:xfrm>
            <a:prstGeom prst="roundRect">
              <a:avLst>
                <a:gd name="adj" fmla="val 1667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ounded Rectangle 17"/>
            <p:cNvSpPr txBox="1"/>
            <p:nvPr/>
          </p:nvSpPr>
          <p:spPr>
            <a:xfrm>
              <a:off x="3657667" y="3221254"/>
              <a:ext cx="2707753" cy="915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Unit IT </a:t>
              </a:r>
              <a:r>
                <a:rPr lang="en-US" sz="1600" kern="1200" dirty="0" err="1" smtClean="0"/>
                <a:t>untuk</a:t>
              </a:r>
              <a:r>
                <a:rPr lang="en-US" sz="1600" kern="1200" dirty="0" smtClean="0"/>
                <a:t> </a:t>
              </a:r>
              <a:r>
                <a:rPr lang="en-US" sz="1600" kern="1200" dirty="0" err="1" smtClean="0"/>
                <a:t>mengisytiharkan</a:t>
              </a:r>
              <a:r>
                <a:rPr lang="en-US" sz="1600" kern="1200" dirty="0" smtClean="0"/>
                <a:t> BCP </a:t>
              </a:r>
              <a:r>
                <a:rPr lang="en-US" sz="1600" kern="1200" dirty="0" err="1" smtClean="0"/>
                <a:t>melalui</a:t>
              </a:r>
              <a:r>
                <a:rPr lang="en-US" sz="1600" kern="1200" dirty="0" smtClean="0"/>
                <a:t> </a:t>
              </a:r>
              <a:r>
                <a:rPr lang="en-US" sz="1600" kern="1200" dirty="0" err="1" smtClean="0"/>
                <a:t>saluran</a:t>
              </a:r>
              <a:r>
                <a:rPr lang="en-US" sz="1600" kern="1200" dirty="0" smtClean="0"/>
                <a:t> yang </a:t>
              </a:r>
              <a:r>
                <a:rPr lang="en-US" sz="1600" kern="1200" dirty="0" err="1" smtClean="0"/>
                <a:t>sepatutnya</a:t>
              </a:r>
              <a:r>
                <a:rPr lang="en-US" sz="1600" kern="1200" dirty="0" smtClean="0"/>
                <a:t>.</a:t>
              </a:r>
            </a:p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(</a:t>
              </a:r>
              <a:r>
                <a:rPr lang="en-US" sz="1600" kern="1200" dirty="0" err="1" smtClean="0"/>
                <a:t>Sistem</a:t>
              </a:r>
              <a:r>
                <a:rPr lang="en-US" sz="1600" kern="1200" dirty="0" smtClean="0"/>
                <a:t> PA, </a:t>
              </a:r>
              <a:r>
                <a:rPr lang="en-US" sz="1600" kern="1200" dirty="0" err="1" smtClean="0"/>
                <a:t>Telefon</a:t>
              </a:r>
              <a:r>
                <a:rPr lang="en-US" sz="1600" kern="1200" dirty="0" smtClean="0"/>
                <a:t> </a:t>
              </a:r>
              <a:r>
                <a:rPr lang="en-US" sz="1600" kern="1200" dirty="0" err="1" smtClean="0"/>
                <a:t>dll</a:t>
              </a:r>
              <a:r>
                <a:rPr lang="en-US" sz="1600" kern="1200" dirty="0" smtClean="0"/>
                <a:t>)</a:t>
              </a:r>
              <a:endParaRPr lang="en-GB" sz="1600" kern="12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6190028" y="4821311"/>
            <a:ext cx="626420" cy="48727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7" name="Group 16"/>
          <p:cNvGrpSpPr/>
          <p:nvPr/>
        </p:nvGrpSpPr>
        <p:grpSpPr>
          <a:xfrm>
            <a:off x="5592887" y="5736904"/>
            <a:ext cx="2473713" cy="1014675"/>
            <a:chOff x="4845048" y="4350704"/>
            <a:chExt cx="2473713" cy="1014675"/>
          </a:xfrm>
        </p:grpSpPr>
        <p:sp>
          <p:nvSpPr>
            <p:cNvPr id="18" name="Rounded Rectangle 17"/>
            <p:cNvSpPr/>
            <p:nvPr/>
          </p:nvSpPr>
          <p:spPr>
            <a:xfrm>
              <a:off x="4845048" y="4350704"/>
              <a:ext cx="2473713" cy="1014675"/>
            </a:xfrm>
            <a:prstGeom prst="roundRect">
              <a:avLst>
                <a:gd name="adj" fmla="val 16670"/>
              </a:avLst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20"/>
            <p:cNvSpPr txBox="1"/>
            <p:nvPr/>
          </p:nvSpPr>
          <p:spPr>
            <a:xfrm>
              <a:off x="4894590" y="4356422"/>
              <a:ext cx="2374631" cy="9155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MY" sz="1600" b="0" kern="1200" dirty="0" smtClean="0"/>
                <a:t>Hospital </a:t>
              </a:r>
              <a:r>
                <a:rPr lang="en-MY" sz="1600" b="0" kern="1200" dirty="0" err="1" smtClean="0"/>
                <a:t>beroperasi</a:t>
              </a:r>
              <a:r>
                <a:rPr lang="en-MY" sz="1600" b="0" kern="1200" dirty="0" smtClean="0"/>
                <a:t> </a:t>
              </a:r>
              <a:r>
                <a:rPr lang="en-MY" sz="1600" b="0" kern="1200" dirty="0" err="1" smtClean="0"/>
                <a:t>dalam</a:t>
              </a:r>
              <a:r>
                <a:rPr lang="en-MY" sz="1600" b="0" kern="1200" dirty="0" smtClean="0"/>
                <a:t> mod manual di </a:t>
              </a:r>
              <a:r>
                <a:rPr lang="en-MY" sz="1600" b="0" kern="1200" dirty="0" err="1" smtClean="0"/>
                <a:t>lokasi</a:t>
              </a:r>
              <a:r>
                <a:rPr lang="en-MY" sz="1600" b="0" kern="1200" dirty="0" smtClean="0"/>
                <a:t> yang </a:t>
              </a:r>
              <a:r>
                <a:rPr lang="en-MY" sz="1600" b="0" kern="1200" dirty="0" err="1" smtClean="0"/>
                <a:t>ditetapkan</a:t>
              </a:r>
              <a:endParaRPr lang="en-GB" sz="1600" b="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8092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241" y="228600"/>
            <a:ext cx="6452957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CADANGAN CARTA </a:t>
            </a:r>
            <a:br>
              <a:rPr lang="en-US" altLang="en-US" b="1" dirty="0"/>
            </a:br>
            <a:r>
              <a:rPr lang="en-US" altLang="en-US" b="1" dirty="0"/>
              <a:t>ORGANISASI BCP </a:t>
            </a:r>
            <a:r>
              <a:rPr lang="en-US" altLang="en-US" b="1" dirty="0" smtClean="0"/>
              <a:t>HRPB</a:t>
            </a:r>
            <a:endParaRPr lang="ms-MY" sz="3600" b="1" dirty="0"/>
          </a:p>
        </p:txBody>
      </p:sp>
      <p:sp>
        <p:nvSpPr>
          <p:cNvPr id="28" name="Straight Connector 3"/>
          <p:cNvSpPr/>
          <p:nvPr/>
        </p:nvSpPr>
        <p:spPr>
          <a:xfrm>
            <a:off x="4461421" y="4152002"/>
            <a:ext cx="2967116" cy="91727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50096"/>
                </a:lnTo>
                <a:lnTo>
                  <a:pt x="2967116" y="650096"/>
                </a:lnTo>
                <a:lnTo>
                  <a:pt x="2967116" y="917278"/>
                </a:lnTo>
              </a:path>
            </a:pathLst>
          </a:custGeom>
          <a:noFill/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9" name="Straight Connector 4"/>
          <p:cNvSpPr/>
          <p:nvPr/>
        </p:nvSpPr>
        <p:spPr>
          <a:xfrm>
            <a:off x="4415701" y="4152002"/>
            <a:ext cx="91440" cy="91727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917278"/>
                </a:lnTo>
              </a:path>
            </a:pathLst>
          </a:custGeom>
          <a:noFill/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Straight Connector 5"/>
          <p:cNvSpPr/>
          <p:nvPr/>
        </p:nvSpPr>
        <p:spPr>
          <a:xfrm>
            <a:off x="1494305" y="4152002"/>
            <a:ext cx="2967116" cy="91727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967116" y="0"/>
                </a:moveTo>
                <a:lnTo>
                  <a:pt x="2967116" y="650096"/>
                </a:lnTo>
                <a:lnTo>
                  <a:pt x="0" y="650096"/>
                </a:lnTo>
                <a:lnTo>
                  <a:pt x="0" y="917278"/>
                </a:lnTo>
              </a:path>
            </a:pathLst>
          </a:custGeom>
          <a:noFill/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Straight Connector 6"/>
          <p:cNvSpPr/>
          <p:nvPr/>
        </p:nvSpPr>
        <p:spPr>
          <a:xfrm>
            <a:off x="4415701" y="2514718"/>
            <a:ext cx="91440" cy="91727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917278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2" name="Group 31"/>
          <p:cNvGrpSpPr/>
          <p:nvPr/>
        </p:nvGrpSpPr>
        <p:grpSpPr>
          <a:xfrm>
            <a:off x="3355624" y="1794712"/>
            <a:ext cx="2211593" cy="720005"/>
            <a:chOff x="3050823" y="363955"/>
            <a:chExt cx="2211593" cy="720005"/>
          </a:xfrm>
        </p:grpSpPr>
        <p:sp>
          <p:nvSpPr>
            <p:cNvPr id="60" name="Rectangle 59"/>
            <p:cNvSpPr/>
            <p:nvPr/>
          </p:nvSpPr>
          <p:spPr>
            <a:xfrm>
              <a:off x="3050823" y="363955"/>
              <a:ext cx="2211593" cy="720005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TextBox 60"/>
            <p:cNvSpPr txBox="1"/>
            <p:nvPr/>
          </p:nvSpPr>
          <p:spPr>
            <a:xfrm>
              <a:off x="3050823" y="363955"/>
              <a:ext cx="2211593" cy="720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1581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2000" kern="1200" dirty="0" smtClean="0"/>
                <a:t>PENGERUSI BCP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797943" y="2429633"/>
            <a:ext cx="1990433" cy="467999"/>
            <a:chOff x="3493142" y="998876"/>
            <a:chExt cx="1990433" cy="467999"/>
          </a:xfrm>
        </p:grpSpPr>
        <p:sp>
          <p:nvSpPr>
            <p:cNvPr id="58" name="Rectangle 57"/>
            <p:cNvSpPr/>
            <p:nvPr/>
          </p:nvSpPr>
          <p:spPr>
            <a:xfrm>
              <a:off x="3493142" y="998876"/>
              <a:ext cx="1990433" cy="467999"/>
            </a:xfrm>
            <a:prstGeom prst="rect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TextBox 58"/>
            <p:cNvSpPr txBox="1"/>
            <p:nvPr/>
          </p:nvSpPr>
          <p:spPr>
            <a:xfrm>
              <a:off x="3493142" y="998876"/>
              <a:ext cx="1990433" cy="467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PENGARAH</a:t>
              </a:r>
              <a:endParaRPr lang="en-GB" sz="1600" kern="12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355624" y="3431996"/>
            <a:ext cx="2211593" cy="720005"/>
            <a:chOff x="3050823" y="2001239"/>
            <a:chExt cx="2211593" cy="720005"/>
          </a:xfrm>
        </p:grpSpPr>
        <p:sp>
          <p:nvSpPr>
            <p:cNvPr id="56" name="Rectangle 55"/>
            <p:cNvSpPr/>
            <p:nvPr/>
          </p:nvSpPr>
          <p:spPr>
            <a:xfrm>
              <a:off x="3050823" y="2001239"/>
              <a:ext cx="2211593" cy="720005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7" name="TextBox 56"/>
            <p:cNvSpPr txBox="1"/>
            <p:nvPr/>
          </p:nvSpPr>
          <p:spPr>
            <a:xfrm>
              <a:off x="3050823" y="2001239"/>
              <a:ext cx="2211593" cy="720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1581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2000" kern="1200" dirty="0" smtClean="0"/>
                <a:t>PENGURUS BCP</a:t>
              </a:r>
              <a:endParaRPr lang="en-GB" sz="2000" kern="12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797943" y="4066917"/>
            <a:ext cx="1990433" cy="467999"/>
            <a:chOff x="3493142" y="2636160"/>
            <a:chExt cx="1990433" cy="467999"/>
          </a:xfrm>
        </p:grpSpPr>
        <p:sp>
          <p:nvSpPr>
            <p:cNvPr id="54" name="Rectangle 53"/>
            <p:cNvSpPr/>
            <p:nvPr/>
          </p:nvSpPr>
          <p:spPr>
            <a:xfrm>
              <a:off x="3493142" y="2636160"/>
              <a:ext cx="1990433" cy="467999"/>
            </a:xfrm>
            <a:prstGeom prst="rect">
              <a:avLst/>
            </a:pr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TextBox 54"/>
            <p:cNvSpPr txBox="1"/>
            <p:nvPr/>
          </p:nvSpPr>
          <p:spPr>
            <a:xfrm>
              <a:off x="3493142" y="2636160"/>
              <a:ext cx="1990433" cy="467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KETUA UNIT IT</a:t>
              </a:r>
              <a:endParaRPr lang="en-GB" sz="1600" kern="12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88508" y="5069280"/>
            <a:ext cx="2211593" cy="720005"/>
            <a:chOff x="83707" y="3638523"/>
            <a:chExt cx="2211593" cy="720005"/>
          </a:xfrm>
        </p:grpSpPr>
        <p:sp>
          <p:nvSpPr>
            <p:cNvPr id="52" name="Rectangle 51"/>
            <p:cNvSpPr/>
            <p:nvPr/>
          </p:nvSpPr>
          <p:spPr>
            <a:xfrm>
              <a:off x="83707" y="3638523"/>
              <a:ext cx="2211593" cy="720005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477801"/>
                <a:satOff val="393"/>
                <a:lumOff val="-327"/>
                <a:alphaOff val="0"/>
              </a:schemeClr>
            </a:fillRef>
            <a:effectRef idx="0">
              <a:schemeClr val="accent3">
                <a:hueOff val="-477801"/>
                <a:satOff val="393"/>
                <a:lumOff val="-32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TextBox 52"/>
            <p:cNvSpPr txBox="1"/>
            <p:nvPr/>
          </p:nvSpPr>
          <p:spPr>
            <a:xfrm>
              <a:off x="83707" y="3638523"/>
              <a:ext cx="2211593" cy="720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1581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2000" kern="1200" dirty="0" smtClean="0"/>
                <a:t>KETUA JABATAN</a:t>
              </a:r>
              <a:endParaRPr lang="en-GB" sz="2000" kern="12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30827" y="5704201"/>
            <a:ext cx="1990433" cy="467999"/>
            <a:chOff x="526026" y="4273444"/>
            <a:chExt cx="1990433" cy="467999"/>
          </a:xfrm>
        </p:grpSpPr>
        <p:sp>
          <p:nvSpPr>
            <p:cNvPr id="50" name="Rectangle 49"/>
            <p:cNvSpPr/>
            <p:nvPr/>
          </p:nvSpPr>
          <p:spPr>
            <a:xfrm>
              <a:off x="526026" y="4273444"/>
              <a:ext cx="1990433" cy="467999"/>
            </a:xfrm>
            <a:prstGeom prst="rect">
              <a:avLst/>
            </a:prstGeom>
          </p:spPr>
          <p:style>
            <a:lnRef idx="2">
              <a:schemeClr val="accent3">
                <a:hueOff val="-477801"/>
                <a:satOff val="393"/>
                <a:lumOff val="-3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TextBox 50"/>
            <p:cNvSpPr txBox="1"/>
            <p:nvPr/>
          </p:nvSpPr>
          <p:spPr>
            <a:xfrm>
              <a:off x="526026" y="4273444"/>
              <a:ext cx="1990433" cy="467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SPP </a:t>
              </a:r>
              <a:r>
                <a:rPr lang="en-US" sz="1600" i="1" kern="1200" dirty="0" smtClean="0"/>
                <a:t>CHAMPION</a:t>
              </a:r>
              <a:r>
                <a:rPr lang="en-US" sz="1600" kern="1200" dirty="0" smtClean="0"/>
                <a:t> &amp;</a:t>
              </a:r>
            </a:p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LAIN-LAIN JABATAN</a:t>
              </a:r>
              <a:endParaRPr lang="en-GB" sz="1600" kern="1200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355624" y="5069280"/>
            <a:ext cx="2211593" cy="720005"/>
            <a:chOff x="3050823" y="3638523"/>
            <a:chExt cx="2211593" cy="720005"/>
          </a:xfrm>
        </p:grpSpPr>
        <p:sp>
          <p:nvSpPr>
            <p:cNvPr id="48" name="Rectangle 47"/>
            <p:cNvSpPr/>
            <p:nvPr/>
          </p:nvSpPr>
          <p:spPr>
            <a:xfrm>
              <a:off x="3050823" y="3638523"/>
              <a:ext cx="2211593" cy="720005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955602"/>
                <a:satOff val="787"/>
                <a:lumOff val="-654"/>
                <a:alphaOff val="0"/>
              </a:schemeClr>
            </a:fillRef>
            <a:effectRef idx="0">
              <a:schemeClr val="accent3">
                <a:hueOff val="-955602"/>
                <a:satOff val="787"/>
                <a:lumOff val="-65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TextBox 48"/>
            <p:cNvSpPr txBox="1"/>
            <p:nvPr/>
          </p:nvSpPr>
          <p:spPr>
            <a:xfrm>
              <a:off x="3050823" y="3638523"/>
              <a:ext cx="2211593" cy="720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1581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2000" kern="1200" dirty="0" smtClean="0"/>
                <a:t>KOORDINATOR BCP</a:t>
              </a:r>
              <a:endParaRPr lang="en-GB" sz="2000" kern="12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797943" y="5704201"/>
            <a:ext cx="1990433" cy="467999"/>
            <a:chOff x="3493142" y="4273444"/>
            <a:chExt cx="1990433" cy="467999"/>
          </a:xfrm>
        </p:grpSpPr>
        <p:sp>
          <p:nvSpPr>
            <p:cNvPr id="46" name="Rectangle 45"/>
            <p:cNvSpPr/>
            <p:nvPr/>
          </p:nvSpPr>
          <p:spPr>
            <a:xfrm>
              <a:off x="3493142" y="4273444"/>
              <a:ext cx="1990433" cy="467999"/>
            </a:xfrm>
            <a:prstGeom prst="rect">
              <a:avLst/>
            </a:prstGeom>
          </p:spPr>
          <p:style>
            <a:lnRef idx="2">
              <a:schemeClr val="accent3">
                <a:hueOff val="-955602"/>
                <a:satOff val="787"/>
                <a:lumOff val="-65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TextBox 46"/>
            <p:cNvSpPr txBox="1"/>
            <p:nvPr/>
          </p:nvSpPr>
          <p:spPr>
            <a:xfrm>
              <a:off x="3493142" y="4273444"/>
              <a:ext cx="1990433" cy="467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AJK BCP</a:t>
              </a:r>
              <a:endParaRPr lang="en-GB" sz="1600" kern="12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322740" y="5069280"/>
            <a:ext cx="2211593" cy="720005"/>
            <a:chOff x="6017939" y="3638523"/>
            <a:chExt cx="2211593" cy="720005"/>
          </a:xfrm>
        </p:grpSpPr>
        <p:sp>
          <p:nvSpPr>
            <p:cNvPr id="44" name="Rectangle 43"/>
            <p:cNvSpPr/>
            <p:nvPr/>
          </p:nvSpPr>
          <p:spPr>
            <a:xfrm>
              <a:off x="6017939" y="3638523"/>
              <a:ext cx="2211593" cy="720005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-1433403"/>
                <a:satOff val="1180"/>
                <a:lumOff val="-981"/>
                <a:alphaOff val="0"/>
              </a:schemeClr>
            </a:fillRef>
            <a:effectRef idx="0">
              <a:schemeClr val="accent3">
                <a:hueOff val="-1433403"/>
                <a:satOff val="1180"/>
                <a:lumOff val="-98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TextBox 44"/>
            <p:cNvSpPr txBox="1"/>
            <p:nvPr/>
          </p:nvSpPr>
          <p:spPr>
            <a:xfrm>
              <a:off x="6017939" y="3638523"/>
              <a:ext cx="2211593" cy="7200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61581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2000" kern="1200" dirty="0" smtClean="0"/>
                <a:t>PENYELIA LOKASI</a:t>
              </a:r>
              <a:endParaRPr lang="en-GB" sz="2000" kern="12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765059" y="5704201"/>
            <a:ext cx="1990433" cy="467999"/>
            <a:chOff x="6460258" y="4273444"/>
            <a:chExt cx="1990433" cy="467999"/>
          </a:xfrm>
        </p:grpSpPr>
        <p:sp>
          <p:nvSpPr>
            <p:cNvPr id="42" name="Rectangle 41"/>
            <p:cNvSpPr/>
            <p:nvPr/>
          </p:nvSpPr>
          <p:spPr>
            <a:xfrm>
              <a:off x="6460258" y="4273444"/>
              <a:ext cx="1990433" cy="467999"/>
            </a:xfrm>
            <a:prstGeom prst="rect">
              <a:avLst/>
            </a:prstGeom>
          </p:spPr>
          <p:style>
            <a:lnRef idx="2">
              <a:schemeClr val="accent3">
                <a:hueOff val="-1433403"/>
                <a:satOff val="1180"/>
                <a:lumOff val="-98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TextBox 42"/>
            <p:cNvSpPr txBox="1"/>
            <p:nvPr/>
          </p:nvSpPr>
          <p:spPr>
            <a:xfrm>
              <a:off x="6460258" y="4273444"/>
              <a:ext cx="1990433" cy="4679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10160" rIns="4064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sz="1600" kern="1200" dirty="0" smtClean="0"/>
                <a:t>HEITECH PADU BERHAD</a:t>
              </a:r>
              <a:endParaRPr lang="en-GB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56416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241" y="228600"/>
            <a:ext cx="6452957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PERANAN &amp; TANGGUNGJAWAB </a:t>
            </a:r>
            <a:br>
              <a:rPr lang="en-US" altLang="en-US" b="1" dirty="0"/>
            </a:br>
            <a:r>
              <a:rPr lang="en-US" altLang="en-US" b="1" dirty="0"/>
              <a:t>AHLI BCP</a:t>
            </a:r>
            <a:endParaRPr lang="ms-MY" sz="36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672623"/>
              </p:ext>
            </p:extLst>
          </p:nvPr>
        </p:nvGraphicFramePr>
        <p:xfrm>
          <a:off x="0" y="1295400"/>
          <a:ext cx="9144000" cy="541020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416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7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034">
                <a:tc>
                  <a:txBody>
                    <a:bodyPr/>
                    <a:lstStyle/>
                    <a:p>
                      <a:pPr marL="499745" algn="l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PERANAN</a:t>
                      </a:r>
                      <a:endParaRPr lang="en-MY" sz="2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60830" algn="l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TANGGUNGJAWAB</a:t>
                      </a:r>
                      <a:endParaRPr lang="en-MY" sz="2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9315">
                <a:tc>
                  <a:txBody>
                    <a:bodyPr/>
                    <a:lstStyle/>
                    <a:p>
                      <a:pPr indent="6350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42900" indent="-255588">
                        <a:lnSpc>
                          <a:spcPts val="2065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600" dirty="0" smtClean="0">
                          <a:effectLst/>
                        </a:rPr>
                        <a:t>PENGERUSI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BCP</a:t>
                      </a:r>
                    </a:p>
                    <a:p>
                      <a:pPr marL="0" indent="0">
                        <a:lnSpc>
                          <a:spcPts val="2065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285750" indent="-285750" algn="ctr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/>
                        </a:rPr>
                        <a:t> PENGARAH</a:t>
                      </a:r>
                      <a:r>
                        <a:rPr lang="en-US" sz="1600" baseline="0" dirty="0" smtClean="0">
                          <a:effectLst/>
                        </a:rPr>
                        <a:t> HOSPITAL</a:t>
                      </a:r>
                    </a:p>
                    <a:p>
                      <a:pPr marL="0" indent="0">
                        <a:lnSpc>
                          <a:spcPts val="2065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endParaRPr lang="en-MY" sz="1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355600" indent="-177800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55600" indent="-260350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baseline="0" dirty="0" err="1" smtClean="0">
                          <a:effectLst/>
                        </a:rPr>
                        <a:t>Bertanggungjawab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untuk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memastikan</a:t>
                      </a:r>
                      <a:r>
                        <a:rPr lang="en-US" sz="1600" kern="1200" baseline="0" dirty="0" smtClean="0">
                          <a:effectLst/>
                        </a:rPr>
                        <a:t> Business Continuity Plan </a:t>
                      </a:r>
                      <a:r>
                        <a:rPr lang="en-US" sz="1600" kern="1200" baseline="0" dirty="0" err="1" smtClean="0">
                          <a:effectLst/>
                        </a:rPr>
                        <a:t>dan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keupayaan</a:t>
                      </a:r>
                      <a:r>
                        <a:rPr lang="en-US" sz="1600" kern="1200" baseline="0" dirty="0" smtClean="0">
                          <a:effectLst/>
                        </a:rPr>
                        <a:t> hospital </a:t>
                      </a:r>
                      <a:r>
                        <a:rPr lang="en-US" sz="1600" kern="1200" baseline="0" dirty="0" err="1" smtClean="0">
                          <a:effectLst/>
                        </a:rPr>
                        <a:t>untuk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bertindak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balas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secara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efektif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dan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cepat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untuk</a:t>
                      </a:r>
                      <a:r>
                        <a:rPr lang="en-US" sz="1600" kern="1200" baseline="0" dirty="0" smtClean="0">
                          <a:effectLst/>
                        </a:rPr>
                        <a:t> proses </a:t>
                      </a:r>
                      <a:r>
                        <a:rPr lang="en-US" sz="1600" kern="1200" baseline="0" dirty="0" err="1" smtClean="0">
                          <a:effectLst/>
                        </a:rPr>
                        <a:t>pemulihan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sekiranya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berlaku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gangguan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sistem</a:t>
                      </a:r>
                      <a:r>
                        <a:rPr lang="en-US" sz="1600" kern="1200" baseline="0" dirty="0" smtClean="0">
                          <a:effectLst/>
                        </a:rPr>
                        <a:t> yang </a:t>
                      </a:r>
                      <a:r>
                        <a:rPr lang="en-US" sz="1600" kern="1200" baseline="0" dirty="0" err="1" smtClean="0">
                          <a:effectLst/>
                        </a:rPr>
                        <a:t>akan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menghalang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operasi</a:t>
                      </a:r>
                      <a:r>
                        <a:rPr lang="en-US" sz="1600" kern="1200" baseline="0" dirty="0" smtClean="0">
                          <a:effectLst/>
                        </a:rPr>
                        <a:t> </a:t>
                      </a:r>
                      <a:r>
                        <a:rPr lang="en-US" sz="1600" kern="1200" baseline="0" dirty="0" err="1" smtClean="0">
                          <a:effectLst/>
                        </a:rPr>
                        <a:t>biasa</a:t>
                      </a:r>
                      <a:r>
                        <a:rPr lang="en-US" sz="1600" kern="1200" baseline="0" dirty="0" smtClean="0">
                          <a:effectLst/>
                        </a:rPr>
                        <a:t> hospital.</a:t>
                      </a:r>
                      <a:endParaRPr lang="en-MY" sz="160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851">
                <a:tc>
                  <a:txBody>
                    <a:bodyPr/>
                    <a:lstStyle/>
                    <a:p>
                      <a:pPr marL="0" indent="0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55600" indent="-268288" algn="l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AutoNum type="arabicPeriod" startAt="2"/>
                      </a:pPr>
                      <a:r>
                        <a:rPr lang="en-US" sz="1600" dirty="0" smtClean="0">
                          <a:effectLst/>
                        </a:rPr>
                        <a:t>PENGURUS BCP</a:t>
                      </a:r>
                    </a:p>
                    <a:p>
                      <a:pPr marL="87312" indent="0" algn="l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73062" indent="-285750" algn="l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/>
                        </a:rPr>
                        <a:t>KETUA</a:t>
                      </a:r>
                      <a:r>
                        <a:rPr lang="en-US" sz="1600" baseline="0" dirty="0" smtClean="0">
                          <a:effectLst/>
                        </a:rPr>
                        <a:t> UNIT IT </a:t>
                      </a:r>
                      <a:endParaRPr lang="en-MY" sz="1800" b="1" i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387350" indent="-292100" algn="l" defTabSz="914400" rtl="0" eaLnBrk="1" latinLnBrk="0" hangingPunct="1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endParaRPr lang="en-MY" sz="1600" kern="1200" dirty="0" smtClean="0">
                        <a:effectLst/>
                      </a:endParaRPr>
                    </a:p>
                    <a:p>
                      <a:pPr marL="387350" indent="-292100" algn="l" defTabSz="914400" rtl="0" eaLnBrk="1" latinLnBrk="0" hangingPunct="1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MY" sz="1600" kern="1200" dirty="0" err="1" smtClean="0">
                          <a:effectLst/>
                        </a:rPr>
                        <a:t>Mengurus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semua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aspek</a:t>
                      </a:r>
                      <a:r>
                        <a:rPr lang="en-MY" sz="1600" kern="1200" dirty="0" smtClean="0">
                          <a:effectLst/>
                        </a:rPr>
                        <a:t> hospital </a:t>
                      </a:r>
                      <a:r>
                        <a:rPr lang="en-MY" sz="1600" kern="1200" dirty="0" err="1" smtClean="0">
                          <a:effectLst/>
                        </a:rPr>
                        <a:t>termasuk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BCP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pengguna</a:t>
                      </a:r>
                      <a:r>
                        <a:rPr lang="en-MY" sz="1600" kern="1200" dirty="0" smtClean="0">
                          <a:effectLst/>
                        </a:rPr>
                        <a:t> SPP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memastikan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keupayaan</a:t>
                      </a:r>
                      <a:r>
                        <a:rPr lang="en-MY" sz="1600" kern="1200" dirty="0" smtClean="0">
                          <a:effectLst/>
                        </a:rPr>
                        <a:t> hospital </a:t>
                      </a:r>
                      <a:r>
                        <a:rPr lang="en-MY" sz="1600" kern="1200" dirty="0" err="1" smtClean="0">
                          <a:effectLst/>
                        </a:rPr>
                        <a:t>untuk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bertindak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balas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dengan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cepat</a:t>
                      </a:r>
                      <a:r>
                        <a:rPr lang="en-MY" sz="1600" kern="1200" dirty="0" smtClean="0">
                          <a:effectLst/>
                        </a:rPr>
                        <a:t>  </a:t>
                      </a:r>
                      <a:r>
                        <a:rPr lang="en-MY" sz="1600" kern="1200" dirty="0" err="1" smtClean="0">
                          <a:effectLst/>
                        </a:rPr>
                        <a:t>sekiranya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terdapat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gangguan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sistem</a:t>
                      </a:r>
                      <a:r>
                        <a:rPr lang="en-MY" sz="1600" kern="1200" dirty="0" smtClean="0">
                          <a:effectLst/>
                        </a:rPr>
                        <a:t> IT.</a:t>
                      </a:r>
                    </a:p>
                    <a:p>
                      <a:pPr marL="95250" indent="0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/>
                      </a:pPr>
                      <a:endParaRPr lang="en-MY" sz="1600" dirty="0" smtClean="0">
                        <a:effectLst/>
                      </a:endParaRPr>
                    </a:p>
                    <a:p>
                      <a:pPr marL="387350" indent="-292100" algn="l" defTabSz="914400" rtl="0" eaLnBrk="1" latinLnBrk="0" hangingPunct="1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MY" sz="1600" kern="1200" dirty="0" err="1" smtClean="0">
                          <a:effectLst/>
                        </a:rPr>
                        <a:t>Memastikan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infrastruktur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untuk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menyokong</a:t>
                      </a:r>
                      <a:r>
                        <a:rPr lang="en-MY" sz="1600" kern="1200" dirty="0" smtClean="0">
                          <a:effectLst/>
                        </a:rPr>
                        <a:t> BCP </a:t>
                      </a:r>
                      <a:r>
                        <a:rPr lang="en-MY" sz="1600" kern="1200" dirty="0" err="1" smtClean="0">
                          <a:effectLst/>
                        </a:rPr>
                        <a:t>sentiasa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bersedia</a:t>
                      </a:r>
                      <a:r>
                        <a:rPr lang="en-MY" sz="1600" kern="1200" dirty="0" smtClean="0">
                          <a:effectLst/>
                        </a:rPr>
                        <a:t>.</a:t>
                      </a:r>
                    </a:p>
                    <a:p>
                      <a:pPr marL="95250" indent="0" algn="l" defTabSz="914400" rtl="0" eaLnBrk="1" latinLnBrk="0" hangingPunct="1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/>
                      </a:pPr>
                      <a:endParaRPr lang="en-MY" sz="1600" kern="1200" dirty="0" smtClean="0">
                        <a:effectLst/>
                      </a:endParaRPr>
                    </a:p>
                    <a:p>
                      <a:pPr marL="387350" indent="-292100" algn="l" defTabSz="914400" rtl="0" eaLnBrk="1" latinLnBrk="0" hangingPunct="1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MY" sz="1600" kern="1200" dirty="0" err="1" smtClean="0">
                          <a:effectLst/>
                        </a:rPr>
                        <a:t>Memastikan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pelan</a:t>
                      </a:r>
                      <a:r>
                        <a:rPr lang="en-MY" sz="1600" kern="1200" dirty="0" smtClean="0">
                          <a:effectLst/>
                        </a:rPr>
                        <a:t> BCP Hospital </a:t>
                      </a:r>
                      <a:r>
                        <a:rPr lang="en-MY" sz="1600" kern="1200" dirty="0" err="1" smtClean="0">
                          <a:effectLst/>
                        </a:rPr>
                        <a:t>dilaksanakan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secara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berkala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sebarang</a:t>
                      </a:r>
                      <a:r>
                        <a:rPr lang="en-MY" sz="1600" kern="1200" dirty="0" smtClean="0">
                          <a:effectLst/>
                        </a:rPr>
                        <a:t> input yang </a:t>
                      </a:r>
                      <a:r>
                        <a:rPr lang="en-MY" sz="1600" kern="1200" dirty="0" err="1" smtClean="0">
                          <a:effectLst/>
                        </a:rPr>
                        <a:t>diperolehi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boleh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dimasukkan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ke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dalam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pelan</a:t>
                      </a:r>
                      <a:r>
                        <a:rPr lang="en-MY" sz="1600" kern="1200" dirty="0" smtClean="0">
                          <a:effectLst/>
                        </a:rPr>
                        <a:t> BCP </a:t>
                      </a:r>
                      <a:r>
                        <a:rPr lang="en-MY" sz="1600" kern="1200" dirty="0" err="1" smtClean="0">
                          <a:effectLst/>
                        </a:rPr>
                        <a:t>selanjutnya</a:t>
                      </a:r>
                      <a:r>
                        <a:rPr lang="en-MY" sz="1600" kern="1200" dirty="0" smtClean="0">
                          <a:effectLst/>
                        </a:rPr>
                        <a:t>.</a:t>
                      </a:r>
                    </a:p>
                    <a:p>
                      <a:pPr marL="95250" indent="0" algn="l" defTabSz="914400" rtl="0" eaLnBrk="1" latinLnBrk="0" hangingPunct="1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/>
                      </a:pPr>
                      <a:endParaRPr lang="en-US" sz="1600" kern="1200" dirty="0" smtClean="0">
                        <a:effectLst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0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241" y="228600"/>
            <a:ext cx="6452957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PERANAN &amp; TANGGUNGJAWAB </a:t>
            </a:r>
            <a:br>
              <a:rPr lang="en-US" altLang="en-US" b="1" dirty="0"/>
            </a:br>
            <a:r>
              <a:rPr lang="en-US" altLang="en-US" b="1" dirty="0"/>
              <a:t>AHLI BCP</a:t>
            </a:r>
            <a:endParaRPr lang="ms-MY" sz="36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18382"/>
              </p:ext>
            </p:extLst>
          </p:nvPr>
        </p:nvGraphicFramePr>
        <p:xfrm>
          <a:off x="0" y="1295400"/>
          <a:ext cx="9144000" cy="636921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416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7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880">
                <a:tc>
                  <a:txBody>
                    <a:bodyPr/>
                    <a:lstStyle/>
                    <a:p>
                      <a:pPr marL="499745" algn="l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PERANAN</a:t>
                      </a:r>
                      <a:endParaRPr lang="en-MY" sz="2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60830" algn="l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TANGGUNGJAWAB</a:t>
                      </a:r>
                      <a:endParaRPr lang="en-MY" sz="2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4648">
                <a:tc>
                  <a:txBody>
                    <a:bodyPr/>
                    <a:lstStyle/>
                    <a:p>
                      <a:pPr indent="6350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42900" indent="-255588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AutoNum type="arabicPeriod" startAt="3"/>
                      </a:pPr>
                      <a:r>
                        <a:rPr lang="en-US" sz="1600" dirty="0" smtClean="0">
                          <a:effectLst/>
                        </a:rPr>
                        <a:t>KETUA</a:t>
                      </a:r>
                      <a:r>
                        <a:rPr lang="en-US" sz="1600" baseline="0" dirty="0" smtClean="0">
                          <a:effectLst/>
                        </a:rPr>
                        <a:t> JABATAN </a:t>
                      </a:r>
                    </a:p>
                    <a:p>
                      <a:pPr marL="87312" indent="0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baseline="0" dirty="0" smtClean="0">
                        <a:effectLst/>
                      </a:endParaRPr>
                    </a:p>
                    <a:p>
                      <a:pPr marL="373062" indent="-285750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/>
                        <a:t>SPP CHAMPION &amp;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/>
                        <a:t>LAIN-LAIN JABATAN</a:t>
                      </a:r>
                      <a:endParaRPr lang="en-GB" sz="1600" dirty="0" smtClean="0"/>
                    </a:p>
                    <a:p>
                      <a:pPr marL="0" indent="0">
                        <a:lnSpc>
                          <a:spcPts val="2065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indent="0">
                        <a:lnSpc>
                          <a:spcPts val="2065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0" indent="0" algn="ctr">
                        <a:lnSpc>
                          <a:spcPts val="2065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endParaRPr lang="en-MY" sz="18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355600" indent="-177800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 smtClean="0">
                          <a:effectLst/>
                        </a:rPr>
                        <a:t>Bertanggungjawab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untuk</a:t>
                      </a:r>
                      <a:r>
                        <a:rPr lang="en-US" sz="1600" kern="1200" dirty="0" smtClean="0">
                          <a:effectLst/>
                        </a:rPr>
                        <a:t> BCP </a:t>
                      </a:r>
                      <a:r>
                        <a:rPr lang="en-US" sz="1600" kern="1200" dirty="0" err="1" smtClean="0">
                          <a:effectLst/>
                        </a:rPr>
                        <a:t>jabatan</a:t>
                      </a:r>
                      <a:r>
                        <a:rPr lang="en-US" sz="1600" kern="1200" dirty="0" smtClean="0">
                          <a:effectLst/>
                        </a:rPr>
                        <a:t>. </a:t>
                      </a:r>
                      <a:r>
                        <a:rPr lang="en-US" sz="1600" kern="1200" dirty="0" err="1" smtClean="0">
                          <a:effectLst/>
                        </a:rPr>
                        <a:t>Beliau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mesti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mengenal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pasti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satu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atau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lebih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penyelaras</a:t>
                      </a:r>
                      <a:r>
                        <a:rPr lang="en-US" sz="1600" kern="1200" dirty="0" smtClean="0">
                          <a:effectLst/>
                        </a:rPr>
                        <a:t> BCP di </a:t>
                      </a:r>
                      <a:r>
                        <a:rPr lang="en-US" sz="1600" kern="1200" dirty="0" err="1" smtClean="0">
                          <a:effectLst/>
                        </a:rPr>
                        <a:t>jabatan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untuk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menjalankan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tugas</a:t>
                      </a:r>
                      <a:r>
                        <a:rPr lang="en-US" sz="1600" kern="1200" dirty="0" smtClean="0">
                          <a:effectLst/>
                        </a:rPr>
                        <a:t> BCP.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kern="1200" dirty="0" err="1" smtClean="0">
                          <a:effectLst/>
                        </a:rPr>
                        <a:t>Memberi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panduan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dan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cadangan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kepada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jawatankuasa</a:t>
                      </a:r>
                      <a:r>
                        <a:rPr lang="en-US" sz="1600" kern="1200" dirty="0" smtClean="0">
                          <a:effectLst/>
                        </a:rPr>
                        <a:t> BCP </a:t>
                      </a:r>
                      <a:r>
                        <a:rPr lang="en-US" sz="1600" kern="1200" dirty="0" err="1" smtClean="0">
                          <a:effectLst/>
                        </a:rPr>
                        <a:t>mengenai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amalan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terbaik</a:t>
                      </a:r>
                      <a:r>
                        <a:rPr lang="en-US" sz="1600" kern="1200" dirty="0" smtClean="0">
                          <a:effectLst/>
                        </a:rPr>
                        <a:t>, </a:t>
                      </a:r>
                      <a:r>
                        <a:rPr lang="en-US" sz="1600" kern="1200" dirty="0" err="1" smtClean="0">
                          <a:effectLst/>
                        </a:rPr>
                        <a:t>peningkatan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berterusan</a:t>
                      </a:r>
                      <a:r>
                        <a:rPr lang="en-US" sz="1600" kern="1200" dirty="0" smtClean="0">
                          <a:effectLst/>
                        </a:rPr>
                        <a:t>, </a:t>
                      </a:r>
                      <a:r>
                        <a:rPr lang="en-US" sz="1600" kern="1200" dirty="0" err="1" smtClean="0">
                          <a:effectLst/>
                        </a:rPr>
                        <a:t>isu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semasa</a:t>
                      </a:r>
                      <a:r>
                        <a:rPr lang="en-US" sz="1600" kern="1200" dirty="0" smtClean="0">
                          <a:effectLst/>
                        </a:rPr>
                        <a:t>, </a:t>
                      </a:r>
                      <a:r>
                        <a:rPr lang="en-US" sz="1600" kern="1200" dirty="0" err="1" smtClean="0">
                          <a:effectLst/>
                        </a:rPr>
                        <a:t>ancaman</a:t>
                      </a:r>
                      <a:r>
                        <a:rPr lang="en-US" sz="1600" kern="1200" dirty="0" smtClean="0">
                          <a:effectLst/>
                        </a:rPr>
                        <a:t> yang </a:t>
                      </a:r>
                      <a:r>
                        <a:rPr lang="en-US" sz="1600" kern="1200" dirty="0" err="1" smtClean="0">
                          <a:effectLst/>
                        </a:rPr>
                        <a:t>akan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berlaku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dan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strategi</a:t>
                      </a:r>
                      <a:r>
                        <a:rPr lang="en-US" sz="1600" kern="1200" dirty="0" smtClean="0">
                          <a:effectLst/>
                        </a:rPr>
                        <a:t> yang </a:t>
                      </a:r>
                      <a:r>
                        <a:rPr lang="en-US" sz="1600" kern="1200" dirty="0" err="1" smtClean="0">
                          <a:effectLst/>
                        </a:rPr>
                        <a:t>sesuai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untuk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mengurangkan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kemungkinan</a:t>
                      </a:r>
                      <a:r>
                        <a:rPr lang="en-US" sz="1600" kern="1200" dirty="0" smtClean="0">
                          <a:effectLst/>
                        </a:rPr>
                        <a:t> </a:t>
                      </a:r>
                      <a:r>
                        <a:rPr lang="en-US" sz="1600" kern="1200" dirty="0" err="1" smtClean="0">
                          <a:effectLst/>
                        </a:rPr>
                        <a:t>gangguan</a:t>
                      </a:r>
                      <a:r>
                        <a:rPr lang="en-US" sz="1600" kern="1200" dirty="0" smtClean="0">
                          <a:effectLst/>
                        </a:rPr>
                        <a:t> proses yang </a:t>
                      </a:r>
                      <a:r>
                        <a:rPr lang="en-US" sz="1600" kern="1200" dirty="0" err="1" smtClean="0">
                          <a:effectLst/>
                        </a:rPr>
                        <a:t>kritikal</a:t>
                      </a:r>
                      <a:r>
                        <a:rPr lang="en-US" sz="1600" kern="12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MY" sz="16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5072"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55600" indent="-268288" algn="l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AutoNum type="arabicPeriod" startAt="4"/>
                      </a:pPr>
                      <a:r>
                        <a:rPr lang="en-US" sz="1600" dirty="0" smtClean="0">
                          <a:effectLst/>
                        </a:rPr>
                        <a:t>KOORDINATOR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BCP</a:t>
                      </a:r>
                    </a:p>
                    <a:p>
                      <a:pPr marL="0" indent="0" algn="ctr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285750" indent="-285750" algn="l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/>
                        </a:rPr>
                        <a:t>WAKIL DARIPADA SETIAP</a:t>
                      </a:r>
                      <a:r>
                        <a:rPr lang="en-US" sz="1600" baseline="0" dirty="0" smtClean="0">
                          <a:effectLst/>
                        </a:rPr>
                        <a:t> JABATAN  (AJK BCP)</a:t>
                      </a:r>
                      <a:endParaRPr lang="en-MY" sz="1800" b="1" i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381000" indent="-285750">
                        <a:lnSpc>
                          <a:spcPts val="209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sz="1600" kern="1200" dirty="0" err="1" smtClean="0">
                          <a:effectLst/>
                        </a:rPr>
                        <a:t>Mengambil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bahagian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dalam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merekabentuk</a:t>
                      </a:r>
                      <a:r>
                        <a:rPr lang="en-MY" sz="1600" kern="1200" dirty="0" smtClean="0">
                          <a:effectLst/>
                        </a:rPr>
                        <a:t>, </a:t>
                      </a:r>
                      <a:r>
                        <a:rPr lang="en-MY" sz="1600" kern="1200" dirty="0" err="1" smtClean="0">
                          <a:effectLst/>
                        </a:rPr>
                        <a:t>membangun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melaksanakan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pelan</a:t>
                      </a:r>
                      <a:r>
                        <a:rPr lang="en-MY" sz="1600" kern="1200" dirty="0" smtClean="0">
                          <a:effectLst/>
                        </a:rPr>
                        <a:t> BCP yang </a:t>
                      </a:r>
                      <a:r>
                        <a:rPr lang="en-MY" sz="1600" kern="1200" dirty="0" err="1" smtClean="0">
                          <a:effectLst/>
                        </a:rPr>
                        <a:t>menyediakan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kesinambungan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dalam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masa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pemulihan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objektif</a:t>
                      </a:r>
                      <a:r>
                        <a:rPr lang="en-MY" sz="1600" kern="1200" baseline="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pemulihan</a:t>
                      </a:r>
                      <a:r>
                        <a:rPr lang="en-MY" sz="1600" kern="12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MY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sz="1600" kern="1200" dirty="0" err="1" smtClean="0">
                          <a:effectLst/>
                        </a:rPr>
                        <a:t>Untuk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menyelaraskan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memberi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bantuan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kepada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pengguna</a:t>
                      </a:r>
                      <a:r>
                        <a:rPr lang="en-MY" sz="1600" kern="1200" dirty="0" smtClean="0">
                          <a:effectLst/>
                        </a:rPr>
                        <a:t> SPP </a:t>
                      </a:r>
                      <a:r>
                        <a:rPr lang="en-MY" sz="1600" kern="1200" dirty="0" err="1" smtClean="0">
                          <a:effectLst/>
                        </a:rPr>
                        <a:t>semasa</a:t>
                      </a:r>
                      <a:r>
                        <a:rPr lang="en-MY" sz="1600" kern="1200" dirty="0" smtClean="0">
                          <a:effectLst/>
                        </a:rPr>
                        <a:t> downtime </a:t>
                      </a:r>
                      <a:r>
                        <a:rPr lang="en-MY" sz="1600" kern="1200" dirty="0" err="1" smtClean="0">
                          <a:effectLst/>
                        </a:rPr>
                        <a:t>sistem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untuk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meningkatkan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keupayaan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pengguna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jabatan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untuk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secara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efektif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bertindak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balas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dengan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cepat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sehingga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pulih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gangguan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sistem</a:t>
                      </a:r>
                      <a:r>
                        <a:rPr lang="en-MY" sz="1600" kern="1200" dirty="0" smtClean="0">
                          <a:effectLst/>
                        </a:rPr>
                        <a:t>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MY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sz="1600" kern="1200" dirty="0" err="1" smtClean="0">
                          <a:effectLst/>
                        </a:rPr>
                        <a:t>Untuk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memantau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dan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memastikan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borang</a:t>
                      </a:r>
                      <a:r>
                        <a:rPr lang="en-MY" sz="1600" kern="1200" dirty="0" smtClean="0">
                          <a:effectLst/>
                        </a:rPr>
                        <a:t> manual, label</a:t>
                      </a:r>
                      <a:r>
                        <a:rPr lang="en-MY" sz="1600" kern="1200" baseline="0" dirty="0" smtClean="0">
                          <a:effectLst/>
                        </a:rPr>
                        <a:t> </a:t>
                      </a:r>
                      <a:r>
                        <a:rPr lang="en-MY" sz="1600" kern="1200" baseline="0" dirty="0" err="1" smtClean="0">
                          <a:effectLst/>
                        </a:rPr>
                        <a:t>dan</a:t>
                      </a:r>
                      <a:r>
                        <a:rPr lang="en-MY" sz="1600" kern="1200" baseline="0" dirty="0" smtClean="0">
                          <a:effectLst/>
                        </a:rPr>
                        <a:t> </a:t>
                      </a:r>
                      <a:r>
                        <a:rPr lang="en-MY" sz="1600" kern="1200" baseline="0" dirty="0" err="1" smtClean="0">
                          <a:effectLst/>
                        </a:rPr>
                        <a:t>peralatan</a:t>
                      </a:r>
                      <a:r>
                        <a:rPr lang="en-MY" sz="1600" kern="1200" baseline="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jabatannya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sendiri</a:t>
                      </a:r>
                      <a:r>
                        <a:rPr lang="en-MY" sz="1600" kern="1200" dirty="0" smtClean="0">
                          <a:effectLst/>
                        </a:rPr>
                        <a:t> </a:t>
                      </a:r>
                      <a:r>
                        <a:rPr lang="en-MY" sz="1600" kern="1200" dirty="0" err="1" smtClean="0">
                          <a:effectLst/>
                        </a:rPr>
                        <a:t>mencukupi</a:t>
                      </a:r>
                      <a:r>
                        <a:rPr lang="en-MY" sz="1600" kern="1200" dirty="0" smtClean="0">
                          <a:effectLst/>
                        </a:rPr>
                        <a:t>.</a:t>
                      </a:r>
                      <a:endParaRPr lang="en-MY" sz="16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16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452957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PERANAN &amp; TANGGUNGJAWAB </a:t>
            </a:r>
            <a:br>
              <a:rPr lang="en-US" altLang="en-US" b="1" dirty="0"/>
            </a:br>
            <a:r>
              <a:rPr lang="en-US" altLang="en-US" b="1" dirty="0"/>
              <a:t>AHLI BCP</a:t>
            </a:r>
            <a:endParaRPr lang="ms-MY" sz="36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98273"/>
              </p:ext>
            </p:extLst>
          </p:nvPr>
        </p:nvGraphicFramePr>
        <p:xfrm>
          <a:off x="0" y="1295400"/>
          <a:ext cx="9144000" cy="251744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416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7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880">
                <a:tc>
                  <a:txBody>
                    <a:bodyPr/>
                    <a:lstStyle/>
                    <a:p>
                      <a:pPr marL="499745" algn="l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PERANAN</a:t>
                      </a:r>
                      <a:endParaRPr lang="en-MY" sz="2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1560830" algn="l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TANGGUNGJAWAB</a:t>
                      </a:r>
                      <a:endParaRPr lang="en-MY" sz="2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4648">
                <a:tc>
                  <a:txBody>
                    <a:bodyPr/>
                    <a:lstStyle/>
                    <a:p>
                      <a:pPr indent="6350">
                        <a:lnSpc>
                          <a:spcPts val="2065"/>
                        </a:lnSpc>
                        <a:spcAft>
                          <a:spcPts val="0"/>
                        </a:spcAft>
                      </a:pPr>
                      <a:endParaRPr lang="en-US" sz="1600" dirty="0" smtClean="0">
                        <a:effectLst/>
                      </a:endParaRPr>
                    </a:p>
                    <a:p>
                      <a:pPr marL="342900" indent="-255588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+mj-lt"/>
                        <a:buAutoNum type="arabicPeriod" startAt="5"/>
                      </a:pPr>
                      <a:r>
                        <a:rPr lang="en-US" sz="1600" dirty="0" smtClean="0">
                          <a:effectLst/>
                        </a:rPr>
                        <a:t>PENYELIA</a:t>
                      </a:r>
                      <a:r>
                        <a:rPr lang="en-US" sz="1600" baseline="0" dirty="0" smtClean="0">
                          <a:effectLst/>
                        </a:rPr>
                        <a:t> LOKASI</a:t>
                      </a:r>
                      <a:endParaRPr lang="en-US" sz="1600" dirty="0" smtClean="0">
                        <a:effectLst/>
                      </a:endParaRPr>
                    </a:p>
                    <a:p>
                      <a:pPr marL="0" indent="0">
                        <a:lnSpc>
                          <a:spcPts val="2065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 smtClean="0">
                          <a:effectLst/>
                        </a:rPr>
                        <a:t>  </a:t>
                      </a:r>
                    </a:p>
                    <a:p>
                      <a:pPr marL="285750" indent="-285750">
                        <a:lnSpc>
                          <a:spcPts val="2065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 smtClean="0">
                          <a:effectLst/>
                        </a:rPr>
                        <a:t>HEITECH PADU BERHAD 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endParaRPr lang="en-MY" sz="1800" i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600" kern="12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sz="1600" dirty="0" err="1" smtClean="0">
                          <a:effectLst/>
                        </a:rPr>
                        <a:t>Untuk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menasihati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Pengerusi</a:t>
                      </a:r>
                      <a:r>
                        <a:rPr lang="en-MY" sz="1600" dirty="0" smtClean="0">
                          <a:effectLst/>
                        </a:rPr>
                        <a:t> BCP / </a:t>
                      </a:r>
                      <a:r>
                        <a:rPr lang="en-MY" sz="1600" dirty="0" err="1" smtClean="0">
                          <a:effectLst/>
                        </a:rPr>
                        <a:t>Pengurus</a:t>
                      </a:r>
                      <a:r>
                        <a:rPr lang="en-MY" sz="1600" dirty="0" smtClean="0">
                          <a:effectLst/>
                        </a:rPr>
                        <a:t> BCP </a:t>
                      </a:r>
                      <a:r>
                        <a:rPr lang="en-MY" sz="1600" dirty="0" err="1" smtClean="0">
                          <a:effectLst/>
                        </a:rPr>
                        <a:t>masa</a:t>
                      </a:r>
                      <a:r>
                        <a:rPr lang="en-MY" sz="1600" baseline="0" dirty="0" smtClean="0">
                          <a:effectLst/>
                        </a:rPr>
                        <a:t> </a:t>
                      </a:r>
                      <a:r>
                        <a:rPr lang="en-MY" sz="1600" baseline="0" dirty="0" err="1" smtClean="0">
                          <a:effectLst/>
                        </a:rPr>
                        <a:t>untuk</a:t>
                      </a:r>
                      <a:r>
                        <a:rPr lang="en-MY" sz="1600" baseline="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mengaktifkan</a:t>
                      </a:r>
                      <a:r>
                        <a:rPr lang="en-MY" sz="1600" dirty="0" smtClean="0">
                          <a:effectLst/>
                        </a:rPr>
                        <a:t> BCP </a:t>
                      </a:r>
                      <a:r>
                        <a:rPr lang="en-MY" sz="1600" dirty="0" err="1" smtClean="0">
                          <a:effectLst/>
                        </a:rPr>
                        <a:t>dan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membuat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pengumuman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untuk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menggunakan</a:t>
                      </a:r>
                      <a:r>
                        <a:rPr lang="en-MY" sz="1600" dirty="0" smtClean="0">
                          <a:effectLst/>
                        </a:rPr>
                        <a:t> proses manual.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MY" sz="1600" dirty="0" smtClean="0">
                        <a:effectLst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sz="1600" dirty="0" err="1" smtClean="0">
                          <a:effectLst/>
                        </a:rPr>
                        <a:t>Untuk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menguruskan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pasukan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sokongan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tapak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dalam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memberikan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bimbingan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kepada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pengguna</a:t>
                      </a:r>
                      <a:r>
                        <a:rPr lang="en-MY" sz="1600" dirty="0" smtClean="0">
                          <a:effectLst/>
                        </a:rPr>
                        <a:t> SPP </a:t>
                      </a:r>
                      <a:r>
                        <a:rPr lang="en-MY" sz="1600" dirty="0" err="1" smtClean="0">
                          <a:effectLst/>
                        </a:rPr>
                        <a:t>semasa</a:t>
                      </a:r>
                      <a:r>
                        <a:rPr lang="en-MY" sz="1600" dirty="0" smtClean="0">
                          <a:effectLst/>
                        </a:rPr>
                        <a:t> downtime </a:t>
                      </a:r>
                      <a:r>
                        <a:rPr lang="en-MY" sz="1600" dirty="0" err="1" smtClean="0">
                          <a:effectLst/>
                        </a:rPr>
                        <a:t>dan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aktiviti</a:t>
                      </a:r>
                      <a:r>
                        <a:rPr lang="en-MY" sz="1600" dirty="0" smtClean="0">
                          <a:effectLst/>
                        </a:rPr>
                        <a:t> </a:t>
                      </a:r>
                      <a:r>
                        <a:rPr lang="en-MY" sz="1600" dirty="0" err="1" smtClean="0">
                          <a:effectLst/>
                        </a:rPr>
                        <a:t>pemulihan</a:t>
                      </a:r>
                      <a:r>
                        <a:rPr lang="en-MY" sz="1600" dirty="0" smtClean="0">
                          <a:effectLst/>
                        </a:rPr>
                        <a:t> data.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MY" sz="1600" dirty="0"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25400" marR="254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90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71472" y="2571744"/>
            <a:ext cx="8229600" cy="1143000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sz="3600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96872" y="3143244"/>
            <a:ext cx="8229600" cy="1771656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000" cap="all" dirty="0" err="1" smtClean="0">
                <a:effectLst>
                  <a:reflection blurRad="12700" stA="48000" endA="300" endPos="550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Aliran</a:t>
            </a:r>
            <a:r>
              <a:rPr lang="en-US" sz="4000" cap="all" dirty="0" smtClean="0">
                <a:effectLst>
                  <a:reflection blurRad="12700" stA="48000" endA="300" endPos="550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proses</a:t>
            </a:r>
          </a:p>
        </p:txBody>
      </p:sp>
    </p:spTree>
    <p:extLst>
      <p:ext uri="{BB962C8B-B14F-4D97-AF65-F5344CB8AC3E}">
        <p14:creationId xmlns:p14="http://schemas.microsoft.com/office/powerpoint/2010/main" val="13148493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296988" y="332581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i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13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-76200" y="1066800"/>
            <a:ext cx="9246704" cy="470000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/>
              <a:t>JABATAN KECEMASAN, KLINIK, UNIT PESAKIT LUAR</a:t>
            </a:r>
            <a:endParaRPr lang="en-MY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371600" y="1617662"/>
            <a:ext cx="6457950" cy="5065713"/>
            <a:chOff x="819" y="1052"/>
            <a:chExt cx="4068" cy="3191"/>
          </a:xfrm>
        </p:grpSpPr>
        <p:sp>
          <p:nvSpPr>
            <p:cNvPr id="5" name="AutoShape 3"/>
            <p:cNvSpPr>
              <a:spLocks noChangeAspect="1" noTextEdit="1"/>
            </p:cNvSpPr>
            <p:nvPr/>
          </p:nvSpPr>
          <p:spPr bwMode="auto">
            <a:xfrm>
              <a:off x="819" y="1052"/>
              <a:ext cx="4032" cy="3182"/>
            </a:xfrm>
            <a:prstGeom prst="rect">
              <a:avLst/>
            </a:prstGeom>
            <a:solidFill>
              <a:srgbClr val="FFFFFF"/>
            </a:solidFill>
            <a:ln w="38100" cap="flat" cmpd="sng" algn="ctr">
              <a:solidFill>
                <a:srgbClr val="CC3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grpSp>
          <p:nvGrpSpPr>
            <p:cNvPr id="8" name="Group 205"/>
            <p:cNvGrpSpPr>
              <a:grpSpLocks/>
            </p:cNvGrpSpPr>
            <p:nvPr/>
          </p:nvGrpSpPr>
          <p:grpSpPr bwMode="auto">
            <a:xfrm>
              <a:off x="845" y="1052"/>
              <a:ext cx="3330" cy="3191"/>
              <a:chOff x="845" y="1052"/>
              <a:chExt cx="3330" cy="3191"/>
            </a:xfrm>
          </p:grpSpPr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" y="1203"/>
                <a:ext cx="53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7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0" y="1203"/>
                <a:ext cx="53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7" name="Freeform 7"/>
              <p:cNvSpPr>
                <a:spLocks/>
              </p:cNvSpPr>
              <p:nvPr/>
            </p:nvSpPr>
            <p:spPr bwMode="auto">
              <a:xfrm>
                <a:off x="918" y="1221"/>
                <a:ext cx="474" cy="133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1" y="453"/>
                      <a:pt x="1512" y="352"/>
                      <a:pt x="1512" y="227"/>
                    </a:cubicBezTo>
                    <a:cubicBezTo>
                      <a:pt x="1512" y="101"/>
                      <a:pt x="1411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solidFill>
                <a:srgbClr val="4F88B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8" name="Freeform 8"/>
              <p:cNvSpPr>
                <a:spLocks/>
              </p:cNvSpPr>
              <p:nvPr/>
            </p:nvSpPr>
            <p:spPr bwMode="auto">
              <a:xfrm>
                <a:off x="918" y="1221"/>
                <a:ext cx="474" cy="133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1" y="453"/>
                      <a:pt x="1512" y="352"/>
                      <a:pt x="1512" y="227"/>
                    </a:cubicBezTo>
                    <a:cubicBezTo>
                      <a:pt x="1512" y="101"/>
                      <a:pt x="1411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9" name="Rectangle 9"/>
              <p:cNvSpPr>
                <a:spLocks noChangeArrowheads="1"/>
              </p:cNvSpPr>
              <p:nvPr/>
            </p:nvSpPr>
            <p:spPr bwMode="auto">
              <a:xfrm>
                <a:off x="1105" y="1258"/>
                <a:ext cx="15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Start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082" name="Picture 1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7" y="1208"/>
                <a:ext cx="537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3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07" y="1208"/>
                <a:ext cx="537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Rectangle 12"/>
              <p:cNvSpPr>
                <a:spLocks noChangeArrowheads="1"/>
              </p:cNvSpPr>
              <p:nvPr/>
            </p:nvSpPr>
            <p:spPr bwMode="auto">
              <a:xfrm>
                <a:off x="1534" y="1221"/>
                <a:ext cx="474" cy="133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" name="Rectangle 13"/>
              <p:cNvSpPr>
                <a:spLocks noChangeArrowheads="1"/>
              </p:cNvSpPr>
              <p:nvPr/>
            </p:nvSpPr>
            <p:spPr bwMode="auto">
              <a:xfrm>
                <a:off x="1534" y="1221"/>
                <a:ext cx="474" cy="133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" name="Rectangle 14"/>
              <p:cNvSpPr>
                <a:spLocks noChangeArrowheads="1"/>
              </p:cNvSpPr>
              <p:nvPr/>
            </p:nvSpPr>
            <p:spPr bwMode="auto">
              <a:xfrm>
                <a:off x="1618" y="1258"/>
                <a:ext cx="38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Patient Arrival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087" name="Picture 1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170"/>
                <a:ext cx="547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88" name="Picture 1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170"/>
                <a:ext cx="547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2244" y="1187"/>
                <a:ext cx="474" cy="201"/>
              </a:xfrm>
              <a:custGeom>
                <a:avLst/>
                <a:gdLst>
                  <a:gd name="T0" fmla="*/ 0 w 474"/>
                  <a:gd name="T1" fmla="*/ 100 h 201"/>
                  <a:gd name="T2" fmla="*/ 237 w 474"/>
                  <a:gd name="T3" fmla="*/ 0 h 201"/>
                  <a:gd name="T4" fmla="*/ 474 w 474"/>
                  <a:gd name="T5" fmla="*/ 100 h 201"/>
                  <a:gd name="T6" fmla="*/ 237 w 474"/>
                  <a:gd name="T7" fmla="*/ 201 h 201"/>
                  <a:gd name="T8" fmla="*/ 0 w 474"/>
                  <a:gd name="T9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1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1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>
                <a:off x="2244" y="1187"/>
                <a:ext cx="474" cy="201"/>
              </a:xfrm>
              <a:custGeom>
                <a:avLst/>
                <a:gdLst>
                  <a:gd name="T0" fmla="*/ 0 w 474"/>
                  <a:gd name="T1" fmla="*/ 100 h 201"/>
                  <a:gd name="T2" fmla="*/ 237 w 474"/>
                  <a:gd name="T3" fmla="*/ 0 h 201"/>
                  <a:gd name="T4" fmla="*/ 474 w 474"/>
                  <a:gd name="T5" fmla="*/ 100 h 201"/>
                  <a:gd name="T6" fmla="*/ 237 w 474"/>
                  <a:gd name="T7" fmla="*/ 201 h 201"/>
                  <a:gd name="T8" fmla="*/ 0 w 474"/>
                  <a:gd name="T9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1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1"/>
                    </a:lnTo>
                    <a:lnTo>
                      <a:pt x="0" y="100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5" name="Rectangle 19"/>
              <p:cNvSpPr>
                <a:spLocks noChangeArrowheads="1"/>
              </p:cNvSpPr>
              <p:nvPr/>
            </p:nvSpPr>
            <p:spPr bwMode="auto">
              <a:xfrm>
                <a:off x="2405" y="1228"/>
                <a:ext cx="22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20"/>
              <p:cNvSpPr>
                <a:spLocks noChangeArrowheads="1"/>
              </p:cNvSpPr>
              <p:nvPr/>
            </p:nvSpPr>
            <p:spPr bwMode="auto">
              <a:xfrm>
                <a:off x="2361" y="1288"/>
                <a:ext cx="28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21"/>
              <p:cNvSpPr>
                <a:spLocks noChangeArrowheads="1"/>
              </p:cNvSpPr>
              <p:nvPr/>
            </p:nvSpPr>
            <p:spPr bwMode="auto">
              <a:xfrm>
                <a:off x="2582" y="1288"/>
                <a:ext cx="6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094" name="Picture 2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1595"/>
                <a:ext cx="53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95" name="Picture 2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1595"/>
                <a:ext cx="53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2955" y="1611"/>
                <a:ext cx="474" cy="134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9" name="Rectangle 25"/>
              <p:cNvSpPr>
                <a:spLocks noChangeArrowheads="1"/>
              </p:cNvSpPr>
              <p:nvPr/>
            </p:nvSpPr>
            <p:spPr bwMode="auto">
              <a:xfrm>
                <a:off x="2955" y="1611"/>
                <a:ext cx="474" cy="134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0" name="Rectangle 26"/>
              <p:cNvSpPr>
                <a:spLocks noChangeArrowheads="1"/>
              </p:cNvSpPr>
              <p:nvPr/>
            </p:nvSpPr>
            <p:spPr bwMode="auto">
              <a:xfrm>
                <a:off x="2998" y="1648"/>
                <a:ext cx="472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Encounter Patient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" name="Line 27"/>
              <p:cNvSpPr>
                <a:spLocks noChangeShapeType="1"/>
              </p:cNvSpPr>
              <p:nvPr/>
            </p:nvSpPr>
            <p:spPr bwMode="auto">
              <a:xfrm>
                <a:off x="1392" y="1287"/>
                <a:ext cx="101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2" name="Freeform 28"/>
              <p:cNvSpPr>
                <a:spLocks/>
              </p:cNvSpPr>
              <p:nvPr/>
            </p:nvSpPr>
            <p:spPr bwMode="auto">
              <a:xfrm>
                <a:off x="1487" y="1265"/>
                <a:ext cx="47" cy="45"/>
              </a:xfrm>
              <a:custGeom>
                <a:avLst/>
                <a:gdLst>
                  <a:gd name="T0" fmla="*/ 0 w 47"/>
                  <a:gd name="T1" fmla="*/ 0 h 45"/>
                  <a:gd name="T2" fmla="*/ 47 w 47"/>
                  <a:gd name="T3" fmla="*/ 22 h 45"/>
                  <a:gd name="T4" fmla="*/ 0 w 47"/>
                  <a:gd name="T5" fmla="*/ 45 h 45"/>
                  <a:gd name="T6" fmla="*/ 0 w 47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0" y="0"/>
                    </a:moveTo>
                    <a:lnTo>
                      <a:pt x="47" y="22"/>
                    </a:lnTo>
                    <a:lnTo>
                      <a:pt x="0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3" name="Line 29"/>
              <p:cNvSpPr>
                <a:spLocks noChangeShapeType="1"/>
              </p:cNvSpPr>
              <p:nvPr/>
            </p:nvSpPr>
            <p:spPr bwMode="auto">
              <a:xfrm>
                <a:off x="2008" y="1287"/>
                <a:ext cx="195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4" name="Freeform 30"/>
              <p:cNvSpPr>
                <a:spLocks/>
              </p:cNvSpPr>
              <p:nvPr/>
            </p:nvSpPr>
            <p:spPr bwMode="auto">
              <a:xfrm>
                <a:off x="2197" y="1265"/>
                <a:ext cx="47" cy="45"/>
              </a:xfrm>
              <a:custGeom>
                <a:avLst/>
                <a:gdLst>
                  <a:gd name="T0" fmla="*/ 0 w 47"/>
                  <a:gd name="T1" fmla="*/ 0 h 45"/>
                  <a:gd name="T2" fmla="*/ 47 w 47"/>
                  <a:gd name="T3" fmla="*/ 22 h 45"/>
                  <a:gd name="T4" fmla="*/ 0 w 47"/>
                  <a:gd name="T5" fmla="*/ 45 h 45"/>
                  <a:gd name="T6" fmla="*/ 0 w 47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0" y="0"/>
                    </a:moveTo>
                    <a:lnTo>
                      <a:pt x="47" y="22"/>
                    </a:lnTo>
                    <a:lnTo>
                      <a:pt x="0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5" name="Line 31"/>
              <p:cNvSpPr>
                <a:spLocks noChangeShapeType="1"/>
              </p:cNvSpPr>
              <p:nvPr/>
            </p:nvSpPr>
            <p:spPr bwMode="auto">
              <a:xfrm>
                <a:off x="2718" y="1287"/>
                <a:ext cx="196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6" name="Freeform 32"/>
              <p:cNvSpPr>
                <a:spLocks/>
              </p:cNvSpPr>
              <p:nvPr/>
            </p:nvSpPr>
            <p:spPr bwMode="auto">
              <a:xfrm>
                <a:off x="2908" y="1265"/>
                <a:ext cx="47" cy="45"/>
              </a:xfrm>
              <a:custGeom>
                <a:avLst/>
                <a:gdLst>
                  <a:gd name="T0" fmla="*/ 0 w 47"/>
                  <a:gd name="T1" fmla="*/ 0 h 45"/>
                  <a:gd name="T2" fmla="*/ 47 w 47"/>
                  <a:gd name="T3" fmla="*/ 22 h 45"/>
                  <a:gd name="T4" fmla="*/ 0 w 47"/>
                  <a:gd name="T5" fmla="*/ 45 h 45"/>
                  <a:gd name="T6" fmla="*/ 0 w 47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0" y="0"/>
                    </a:moveTo>
                    <a:lnTo>
                      <a:pt x="47" y="22"/>
                    </a:lnTo>
                    <a:lnTo>
                      <a:pt x="0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7" name="Rectangle 33"/>
              <p:cNvSpPr>
                <a:spLocks noChangeArrowheads="1"/>
              </p:cNvSpPr>
              <p:nvPr/>
            </p:nvSpPr>
            <p:spPr bwMode="auto">
              <a:xfrm>
                <a:off x="2800" y="1257"/>
                <a:ext cx="74" cy="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58" name="Rectangle 34"/>
              <p:cNvSpPr>
                <a:spLocks noChangeArrowheads="1"/>
              </p:cNvSpPr>
              <p:nvPr/>
            </p:nvSpPr>
            <p:spPr bwMode="auto">
              <a:xfrm>
                <a:off x="2802" y="1258"/>
                <a:ext cx="116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107" name="Picture 3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1840"/>
                <a:ext cx="542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08" name="Picture 36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1840"/>
                <a:ext cx="542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" name="Freeform 37"/>
              <p:cNvSpPr>
                <a:spLocks/>
              </p:cNvSpPr>
              <p:nvPr/>
            </p:nvSpPr>
            <p:spPr bwMode="auto">
              <a:xfrm>
                <a:off x="2955" y="1856"/>
                <a:ext cx="474" cy="201"/>
              </a:xfrm>
              <a:custGeom>
                <a:avLst/>
                <a:gdLst>
                  <a:gd name="T0" fmla="*/ 0 w 474"/>
                  <a:gd name="T1" fmla="*/ 100 h 201"/>
                  <a:gd name="T2" fmla="*/ 237 w 474"/>
                  <a:gd name="T3" fmla="*/ 0 h 201"/>
                  <a:gd name="T4" fmla="*/ 474 w 474"/>
                  <a:gd name="T5" fmla="*/ 100 h 201"/>
                  <a:gd name="T6" fmla="*/ 237 w 474"/>
                  <a:gd name="T7" fmla="*/ 201 h 201"/>
                  <a:gd name="T8" fmla="*/ 0 w 474"/>
                  <a:gd name="T9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1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1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60" name="Freeform 38"/>
              <p:cNvSpPr>
                <a:spLocks/>
              </p:cNvSpPr>
              <p:nvPr/>
            </p:nvSpPr>
            <p:spPr bwMode="auto">
              <a:xfrm>
                <a:off x="2955" y="1856"/>
                <a:ext cx="474" cy="201"/>
              </a:xfrm>
              <a:custGeom>
                <a:avLst/>
                <a:gdLst>
                  <a:gd name="T0" fmla="*/ 0 w 474"/>
                  <a:gd name="T1" fmla="*/ 100 h 201"/>
                  <a:gd name="T2" fmla="*/ 237 w 474"/>
                  <a:gd name="T3" fmla="*/ 0 h 201"/>
                  <a:gd name="T4" fmla="*/ 474 w 474"/>
                  <a:gd name="T5" fmla="*/ 100 h 201"/>
                  <a:gd name="T6" fmla="*/ 237 w 474"/>
                  <a:gd name="T7" fmla="*/ 201 h 201"/>
                  <a:gd name="T8" fmla="*/ 0 w 474"/>
                  <a:gd name="T9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1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1"/>
                    </a:lnTo>
                    <a:lnTo>
                      <a:pt x="0" y="100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61" name="Rectangle 39"/>
              <p:cNvSpPr>
                <a:spLocks noChangeArrowheads="1"/>
              </p:cNvSpPr>
              <p:nvPr/>
            </p:nvSpPr>
            <p:spPr bwMode="auto">
              <a:xfrm>
                <a:off x="3116" y="1897"/>
                <a:ext cx="22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2" name="Rectangle 40"/>
              <p:cNvSpPr>
                <a:spLocks noChangeArrowheads="1"/>
              </p:cNvSpPr>
              <p:nvPr/>
            </p:nvSpPr>
            <p:spPr bwMode="auto">
              <a:xfrm>
                <a:off x="3073" y="1957"/>
                <a:ext cx="27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" name="Rectangle 41"/>
              <p:cNvSpPr>
                <a:spLocks noChangeArrowheads="1"/>
              </p:cNvSpPr>
              <p:nvPr/>
            </p:nvSpPr>
            <p:spPr bwMode="auto">
              <a:xfrm>
                <a:off x="3291" y="1957"/>
                <a:ext cx="6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64" name="Line 42"/>
              <p:cNvSpPr>
                <a:spLocks noChangeShapeType="1"/>
              </p:cNvSpPr>
              <p:nvPr/>
            </p:nvSpPr>
            <p:spPr bwMode="auto">
              <a:xfrm>
                <a:off x="3192" y="1745"/>
                <a:ext cx="0" cy="72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65" name="Freeform 43"/>
              <p:cNvSpPr>
                <a:spLocks/>
              </p:cNvSpPr>
              <p:nvPr/>
            </p:nvSpPr>
            <p:spPr bwMode="auto">
              <a:xfrm>
                <a:off x="3169" y="1812"/>
                <a:ext cx="47" cy="44"/>
              </a:xfrm>
              <a:custGeom>
                <a:avLst/>
                <a:gdLst>
                  <a:gd name="T0" fmla="*/ 47 w 47"/>
                  <a:gd name="T1" fmla="*/ 0 h 44"/>
                  <a:gd name="T2" fmla="*/ 23 w 47"/>
                  <a:gd name="T3" fmla="*/ 44 h 44"/>
                  <a:gd name="T4" fmla="*/ 0 w 47"/>
                  <a:gd name="T5" fmla="*/ 0 h 44"/>
                  <a:gd name="T6" fmla="*/ 47 w 4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47" y="0"/>
                    </a:moveTo>
                    <a:lnTo>
                      <a:pt x="23" y="44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3116" name="Picture 44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2265"/>
                <a:ext cx="53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17" name="Picture 45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2265"/>
                <a:ext cx="532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66" name="Rectangle 46"/>
              <p:cNvSpPr>
                <a:spLocks noChangeArrowheads="1"/>
              </p:cNvSpPr>
              <p:nvPr/>
            </p:nvSpPr>
            <p:spPr bwMode="auto">
              <a:xfrm>
                <a:off x="2955" y="2280"/>
                <a:ext cx="474" cy="134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67" name="Rectangle 47"/>
              <p:cNvSpPr>
                <a:spLocks noChangeArrowheads="1"/>
              </p:cNvSpPr>
              <p:nvPr/>
            </p:nvSpPr>
            <p:spPr bwMode="auto">
              <a:xfrm>
                <a:off x="2955" y="2280"/>
                <a:ext cx="474" cy="134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68" name="Rectangle 48"/>
              <p:cNvSpPr>
                <a:spLocks noChangeArrowheads="1"/>
              </p:cNvSpPr>
              <p:nvPr/>
            </p:nvSpPr>
            <p:spPr bwMode="auto">
              <a:xfrm>
                <a:off x="3032" y="2287"/>
                <a:ext cx="41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Print Label and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69" name="Rectangle 49"/>
              <p:cNvSpPr>
                <a:spLocks noChangeArrowheads="1"/>
              </p:cNvSpPr>
              <p:nvPr/>
            </p:nvSpPr>
            <p:spPr bwMode="auto">
              <a:xfrm>
                <a:off x="3113" y="2346"/>
                <a:ext cx="21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Receipt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0" name="Freeform 50"/>
              <p:cNvSpPr>
                <a:spLocks/>
              </p:cNvSpPr>
              <p:nvPr/>
            </p:nvSpPr>
            <p:spPr bwMode="auto">
              <a:xfrm>
                <a:off x="2481" y="1388"/>
                <a:ext cx="433" cy="290"/>
              </a:xfrm>
              <a:custGeom>
                <a:avLst/>
                <a:gdLst>
                  <a:gd name="T0" fmla="*/ 0 w 433"/>
                  <a:gd name="T1" fmla="*/ 0 h 290"/>
                  <a:gd name="T2" fmla="*/ 0 w 433"/>
                  <a:gd name="T3" fmla="*/ 290 h 290"/>
                  <a:gd name="T4" fmla="*/ 433 w 433"/>
                  <a:gd name="T5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3" h="290">
                    <a:moveTo>
                      <a:pt x="0" y="0"/>
                    </a:moveTo>
                    <a:lnTo>
                      <a:pt x="0" y="290"/>
                    </a:lnTo>
                    <a:lnTo>
                      <a:pt x="433" y="290"/>
                    </a:lnTo>
                  </a:path>
                </a:pathLst>
              </a:cu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1" name="Freeform 51"/>
              <p:cNvSpPr>
                <a:spLocks/>
              </p:cNvSpPr>
              <p:nvPr/>
            </p:nvSpPr>
            <p:spPr bwMode="auto">
              <a:xfrm>
                <a:off x="2908" y="1655"/>
                <a:ext cx="47" cy="45"/>
              </a:xfrm>
              <a:custGeom>
                <a:avLst/>
                <a:gdLst>
                  <a:gd name="T0" fmla="*/ 0 w 47"/>
                  <a:gd name="T1" fmla="*/ 0 h 45"/>
                  <a:gd name="T2" fmla="*/ 47 w 47"/>
                  <a:gd name="T3" fmla="*/ 23 h 45"/>
                  <a:gd name="T4" fmla="*/ 0 w 47"/>
                  <a:gd name="T5" fmla="*/ 45 h 45"/>
                  <a:gd name="T6" fmla="*/ 0 w 47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0" y="0"/>
                    </a:moveTo>
                    <a:lnTo>
                      <a:pt x="47" y="23"/>
                    </a:lnTo>
                    <a:lnTo>
                      <a:pt x="0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2" name="Rectangle 52"/>
              <p:cNvSpPr>
                <a:spLocks noChangeArrowheads="1"/>
              </p:cNvSpPr>
              <p:nvPr/>
            </p:nvSpPr>
            <p:spPr bwMode="auto">
              <a:xfrm>
                <a:off x="2678" y="1634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3" name="Rectangle 53"/>
              <p:cNvSpPr>
                <a:spLocks noChangeArrowheads="1"/>
              </p:cNvSpPr>
              <p:nvPr/>
            </p:nvSpPr>
            <p:spPr bwMode="auto">
              <a:xfrm>
                <a:off x="2680" y="1635"/>
                <a:ext cx="10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4" name="Line 54"/>
              <p:cNvSpPr>
                <a:spLocks noChangeShapeType="1"/>
              </p:cNvSpPr>
              <p:nvPr/>
            </p:nvSpPr>
            <p:spPr bwMode="auto">
              <a:xfrm>
                <a:off x="3192" y="2057"/>
                <a:ext cx="0" cy="184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5" name="Freeform 55"/>
              <p:cNvSpPr>
                <a:spLocks/>
              </p:cNvSpPr>
              <p:nvPr/>
            </p:nvSpPr>
            <p:spPr bwMode="auto">
              <a:xfrm>
                <a:off x="3169" y="2236"/>
                <a:ext cx="47" cy="44"/>
              </a:xfrm>
              <a:custGeom>
                <a:avLst/>
                <a:gdLst>
                  <a:gd name="T0" fmla="*/ 47 w 47"/>
                  <a:gd name="T1" fmla="*/ 0 h 44"/>
                  <a:gd name="T2" fmla="*/ 23 w 47"/>
                  <a:gd name="T3" fmla="*/ 44 h 44"/>
                  <a:gd name="T4" fmla="*/ 0 w 47"/>
                  <a:gd name="T5" fmla="*/ 0 h 44"/>
                  <a:gd name="T6" fmla="*/ 47 w 4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47" y="0"/>
                    </a:moveTo>
                    <a:lnTo>
                      <a:pt x="23" y="44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6" name="Rectangle 56"/>
              <p:cNvSpPr>
                <a:spLocks noChangeArrowheads="1"/>
              </p:cNvSpPr>
              <p:nvPr/>
            </p:nvSpPr>
            <p:spPr bwMode="auto">
              <a:xfrm>
                <a:off x="3161" y="2138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7" name="Rectangle 57"/>
              <p:cNvSpPr>
                <a:spLocks noChangeArrowheads="1"/>
              </p:cNvSpPr>
              <p:nvPr/>
            </p:nvSpPr>
            <p:spPr bwMode="auto">
              <a:xfrm>
                <a:off x="3163" y="2139"/>
                <a:ext cx="10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130" name="Picture 58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3" y="3918"/>
                <a:ext cx="537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31" name="Picture 5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3" y="3918"/>
                <a:ext cx="537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8" name="Freeform 60"/>
              <p:cNvSpPr>
                <a:spLocks/>
              </p:cNvSpPr>
              <p:nvPr/>
            </p:nvSpPr>
            <p:spPr bwMode="auto">
              <a:xfrm>
                <a:off x="1948" y="3930"/>
                <a:ext cx="486" cy="268"/>
              </a:xfrm>
              <a:custGeom>
                <a:avLst/>
                <a:gdLst>
                  <a:gd name="T0" fmla="*/ 152 w 1550"/>
                  <a:gd name="T1" fmla="*/ 0 h 907"/>
                  <a:gd name="T2" fmla="*/ 1550 w 1550"/>
                  <a:gd name="T3" fmla="*/ 0 h 907"/>
                  <a:gd name="T4" fmla="*/ 1550 w 1550"/>
                  <a:gd name="T5" fmla="*/ 907 h 907"/>
                  <a:gd name="T6" fmla="*/ 152 w 1550"/>
                  <a:gd name="T7" fmla="*/ 907 h 907"/>
                  <a:gd name="T8" fmla="*/ 152 w 1550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0" h="907">
                    <a:moveTo>
                      <a:pt x="152" y="0"/>
                    </a:moveTo>
                    <a:lnTo>
                      <a:pt x="1550" y="0"/>
                    </a:lnTo>
                    <a:cubicBezTo>
                      <a:pt x="1399" y="284"/>
                      <a:pt x="1399" y="624"/>
                      <a:pt x="1550" y="907"/>
                    </a:cubicBezTo>
                    <a:lnTo>
                      <a:pt x="152" y="907"/>
                    </a:lnTo>
                    <a:cubicBezTo>
                      <a:pt x="0" y="624"/>
                      <a:pt x="0" y="284"/>
                      <a:pt x="152" y="0"/>
                    </a:cubicBez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79" name="Freeform 61"/>
              <p:cNvSpPr>
                <a:spLocks/>
              </p:cNvSpPr>
              <p:nvPr/>
            </p:nvSpPr>
            <p:spPr bwMode="auto">
              <a:xfrm>
                <a:off x="1948" y="3930"/>
                <a:ext cx="486" cy="268"/>
              </a:xfrm>
              <a:custGeom>
                <a:avLst/>
                <a:gdLst>
                  <a:gd name="T0" fmla="*/ 152 w 1550"/>
                  <a:gd name="T1" fmla="*/ 0 h 907"/>
                  <a:gd name="T2" fmla="*/ 1550 w 1550"/>
                  <a:gd name="T3" fmla="*/ 0 h 907"/>
                  <a:gd name="T4" fmla="*/ 1550 w 1550"/>
                  <a:gd name="T5" fmla="*/ 907 h 907"/>
                  <a:gd name="T6" fmla="*/ 152 w 1550"/>
                  <a:gd name="T7" fmla="*/ 907 h 907"/>
                  <a:gd name="T8" fmla="*/ 152 w 1550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0" h="907">
                    <a:moveTo>
                      <a:pt x="152" y="0"/>
                    </a:moveTo>
                    <a:lnTo>
                      <a:pt x="1550" y="0"/>
                    </a:lnTo>
                    <a:cubicBezTo>
                      <a:pt x="1399" y="284"/>
                      <a:pt x="1399" y="624"/>
                      <a:pt x="1550" y="907"/>
                    </a:cubicBezTo>
                    <a:lnTo>
                      <a:pt x="152" y="907"/>
                    </a:lnTo>
                    <a:cubicBezTo>
                      <a:pt x="0" y="624"/>
                      <a:pt x="0" y="284"/>
                      <a:pt x="152" y="0"/>
                    </a:cubicBez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80" name="Rectangle 62"/>
              <p:cNvSpPr>
                <a:spLocks noChangeArrowheads="1"/>
              </p:cNvSpPr>
              <p:nvPr/>
            </p:nvSpPr>
            <p:spPr bwMode="auto">
              <a:xfrm>
                <a:off x="2070" y="3974"/>
                <a:ext cx="33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Stored Data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1" name="Rectangle 63"/>
              <p:cNvSpPr>
                <a:spLocks noChangeArrowheads="1"/>
              </p:cNvSpPr>
              <p:nvPr/>
            </p:nvSpPr>
            <p:spPr bwMode="auto">
              <a:xfrm>
                <a:off x="2012" y="4035"/>
                <a:ext cx="5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2" name="Rectangle 64"/>
              <p:cNvSpPr>
                <a:spLocks noChangeArrowheads="1"/>
              </p:cNvSpPr>
              <p:nvPr/>
            </p:nvSpPr>
            <p:spPr bwMode="auto">
              <a:xfrm>
                <a:off x="2028" y="4035"/>
                <a:ext cx="27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Front End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3" name="Rectangle 65"/>
              <p:cNvSpPr>
                <a:spLocks noChangeArrowheads="1"/>
              </p:cNvSpPr>
              <p:nvPr/>
            </p:nvSpPr>
            <p:spPr bwMode="auto">
              <a:xfrm>
                <a:off x="2240" y="4035"/>
                <a:ext cx="5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4" name="Rectangle 66"/>
              <p:cNvSpPr>
                <a:spLocks noChangeArrowheads="1"/>
              </p:cNvSpPr>
              <p:nvPr/>
            </p:nvSpPr>
            <p:spPr bwMode="auto">
              <a:xfrm>
                <a:off x="2261" y="4035"/>
                <a:ext cx="18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Pump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5" name="Rectangle 67"/>
              <p:cNvSpPr>
                <a:spLocks noChangeArrowheads="1"/>
              </p:cNvSpPr>
              <p:nvPr/>
            </p:nvSpPr>
            <p:spPr bwMode="auto">
              <a:xfrm>
                <a:off x="2140" y="4095"/>
                <a:ext cx="14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Data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6" name="Rectangle 68"/>
              <p:cNvSpPr>
                <a:spLocks noChangeArrowheads="1"/>
              </p:cNvSpPr>
              <p:nvPr/>
            </p:nvSpPr>
            <p:spPr bwMode="auto">
              <a:xfrm>
                <a:off x="2242" y="4095"/>
                <a:ext cx="5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141" name="Picture 69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2936"/>
                <a:ext cx="53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2" name="Picture 70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2936"/>
                <a:ext cx="532" cy="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87" name="Rectangle 71"/>
              <p:cNvSpPr>
                <a:spLocks noChangeArrowheads="1"/>
              </p:cNvSpPr>
              <p:nvPr/>
            </p:nvSpPr>
            <p:spPr bwMode="auto">
              <a:xfrm>
                <a:off x="2955" y="2949"/>
                <a:ext cx="474" cy="134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88" name="Rectangle 72"/>
              <p:cNvSpPr>
                <a:spLocks noChangeArrowheads="1"/>
              </p:cNvSpPr>
              <p:nvPr/>
            </p:nvSpPr>
            <p:spPr bwMode="auto">
              <a:xfrm>
                <a:off x="2955" y="2949"/>
                <a:ext cx="474" cy="134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91" name="Rectangle 73"/>
              <p:cNvSpPr>
                <a:spLocks noChangeArrowheads="1"/>
              </p:cNvSpPr>
              <p:nvPr/>
            </p:nvSpPr>
            <p:spPr bwMode="auto">
              <a:xfrm>
                <a:off x="3120" y="2986"/>
                <a:ext cx="20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Orders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146" name="Picture 74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3649"/>
                <a:ext cx="532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47" name="Picture 75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3649"/>
                <a:ext cx="532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92" name="Rectangle 76"/>
              <p:cNvSpPr>
                <a:spLocks noChangeArrowheads="1"/>
              </p:cNvSpPr>
              <p:nvPr/>
            </p:nvSpPr>
            <p:spPr bwMode="auto">
              <a:xfrm>
                <a:off x="2955" y="3663"/>
                <a:ext cx="474" cy="134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93" name="Rectangle 77"/>
              <p:cNvSpPr>
                <a:spLocks noChangeArrowheads="1"/>
              </p:cNvSpPr>
              <p:nvPr/>
            </p:nvSpPr>
            <p:spPr bwMode="auto">
              <a:xfrm>
                <a:off x="2955" y="3663"/>
                <a:ext cx="474" cy="134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94" name="Rectangle 78"/>
              <p:cNvSpPr>
                <a:spLocks noChangeArrowheads="1"/>
              </p:cNvSpPr>
              <p:nvPr/>
            </p:nvSpPr>
            <p:spPr bwMode="auto">
              <a:xfrm>
                <a:off x="3088" y="3700"/>
                <a:ext cx="27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151" name="Picture 79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" y="3979"/>
                <a:ext cx="53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52" name="Picture 80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5" y="3979"/>
                <a:ext cx="53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95" name="Freeform 81"/>
              <p:cNvSpPr>
                <a:spLocks/>
              </p:cNvSpPr>
              <p:nvPr/>
            </p:nvSpPr>
            <p:spPr bwMode="auto">
              <a:xfrm>
                <a:off x="870" y="3997"/>
                <a:ext cx="474" cy="134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0" y="453"/>
                      <a:pt x="1512" y="352"/>
                      <a:pt x="1512" y="227"/>
                    </a:cubicBezTo>
                    <a:cubicBezTo>
                      <a:pt x="1512" y="101"/>
                      <a:pt x="1410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solidFill>
                <a:srgbClr val="4F88B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96" name="Freeform 82"/>
              <p:cNvSpPr>
                <a:spLocks/>
              </p:cNvSpPr>
              <p:nvPr/>
            </p:nvSpPr>
            <p:spPr bwMode="auto">
              <a:xfrm>
                <a:off x="870" y="3997"/>
                <a:ext cx="474" cy="134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0" y="453"/>
                      <a:pt x="1512" y="352"/>
                      <a:pt x="1512" y="227"/>
                    </a:cubicBezTo>
                    <a:cubicBezTo>
                      <a:pt x="1512" y="101"/>
                      <a:pt x="1410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97" name="Rectangle 83"/>
              <p:cNvSpPr>
                <a:spLocks noChangeArrowheads="1"/>
              </p:cNvSpPr>
              <p:nvPr/>
            </p:nvSpPr>
            <p:spPr bwMode="auto">
              <a:xfrm>
                <a:off x="1069" y="4035"/>
                <a:ext cx="12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End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8" name="Line 84"/>
              <p:cNvSpPr>
                <a:spLocks noChangeShapeType="1"/>
              </p:cNvSpPr>
              <p:nvPr/>
            </p:nvSpPr>
            <p:spPr bwMode="auto">
              <a:xfrm flipH="1">
                <a:off x="1385" y="4064"/>
                <a:ext cx="575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01" name="Freeform 85"/>
              <p:cNvSpPr>
                <a:spLocks/>
              </p:cNvSpPr>
              <p:nvPr/>
            </p:nvSpPr>
            <p:spPr bwMode="auto">
              <a:xfrm>
                <a:off x="1344" y="4042"/>
                <a:ext cx="47" cy="45"/>
              </a:xfrm>
              <a:custGeom>
                <a:avLst/>
                <a:gdLst>
                  <a:gd name="T0" fmla="*/ 47 w 47"/>
                  <a:gd name="T1" fmla="*/ 45 h 45"/>
                  <a:gd name="T2" fmla="*/ 0 w 47"/>
                  <a:gd name="T3" fmla="*/ 22 h 45"/>
                  <a:gd name="T4" fmla="*/ 47 w 47"/>
                  <a:gd name="T5" fmla="*/ 0 h 45"/>
                  <a:gd name="T6" fmla="*/ 47 w 47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47" y="45"/>
                    </a:moveTo>
                    <a:lnTo>
                      <a:pt x="0" y="22"/>
                    </a:lnTo>
                    <a:lnTo>
                      <a:pt x="47" y="0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02" name="Line 86"/>
              <p:cNvSpPr>
                <a:spLocks noChangeShapeType="1"/>
              </p:cNvSpPr>
              <p:nvPr/>
            </p:nvSpPr>
            <p:spPr bwMode="auto">
              <a:xfrm>
                <a:off x="3192" y="3083"/>
                <a:ext cx="0" cy="73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03" name="Freeform 87"/>
              <p:cNvSpPr>
                <a:spLocks/>
              </p:cNvSpPr>
              <p:nvPr/>
            </p:nvSpPr>
            <p:spPr bwMode="auto">
              <a:xfrm>
                <a:off x="3169" y="3150"/>
                <a:ext cx="47" cy="45"/>
              </a:xfrm>
              <a:custGeom>
                <a:avLst/>
                <a:gdLst>
                  <a:gd name="T0" fmla="*/ 47 w 47"/>
                  <a:gd name="T1" fmla="*/ 0 h 45"/>
                  <a:gd name="T2" fmla="*/ 23 w 47"/>
                  <a:gd name="T3" fmla="*/ 45 h 45"/>
                  <a:gd name="T4" fmla="*/ 0 w 47"/>
                  <a:gd name="T5" fmla="*/ 0 h 45"/>
                  <a:gd name="T6" fmla="*/ 47 w 47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47" y="0"/>
                    </a:moveTo>
                    <a:lnTo>
                      <a:pt x="23" y="45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3160" name="Picture 88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3177"/>
                <a:ext cx="542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61" name="Picture 89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3177"/>
                <a:ext cx="542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04" name="Freeform 90"/>
              <p:cNvSpPr>
                <a:spLocks/>
              </p:cNvSpPr>
              <p:nvPr/>
            </p:nvSpPr>
            <p:spPr bwMode="auto">
              <a:xfrm>
                <a:off x="2955" y="3195"/>
                <a:ext cx="474" cy="200"/>
              </a:xfrm>
              <a:custGeom>
                <a:avLst/>
                <a:gdLst>
                  <a:gd name="T0" fmla="*/ 0 w 474"/>
                  <a:gd name="T1" fmla="*/ 100 h 200"/>
                  <a:gd name="T2" fmla="*/ 237 w 474"/>
                  <a:gd name="T3" fmla="*/ 0 h 200"/>
                  <a:gd name="T4" fmla="*/ 474 w 474"/>
                  <a:gd name="T5" fmla="*/ 100 h 200"/>
                  <a:gd name="T6" fmla="*/ 237 w 474"/>
                  <a:gd name="T7" fmla="*/ 200 h 200"/>
                  <a:gd name="T8" fmla="*/ 0 w 474"/>
                  <a:gd name="T9" fmla="*/ 1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0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05" name="Freeform 91"/>
              <p:cNvSpPr>
                <a:spLocks/>
              </p:cNvSpPr>
              <p:nvPr/>
            </p:nvSpPr>
            <p:spPr bwMode="auto">
              <a:xfrm>
                <a:off x="2955" y="3195"/>
                <a:ext cx="474" cy="200"/>
              </a:xfrm>
              <a:custGeom>
                <a:avLst/>
                <a:gdLst>
                  <a:gd name="T0" fmla="*/ 0 w 474"/>
                  <a:gd name="T1" fmla="*/ 100 h 200"/>
                  <a:gd name="T2" fmla="*/ 237 w 474"/>
                  <a:gd name="T3" fmla="*/ 0 h 200"/>
                  <a:gd name="T4" fmla="*/ 474 w 474"/>
                  <a:gd name="T5" fmla="*/ 100 h 200"/>
                  <a:gd name="T6" fmla="*/ 237 w 474"/>
                  <a:gd name="T7" fmla="*/ 200 h 200"/>
                  <a:gd name="T8" fmla="*/ 0 w 474"/>
                  <a:gd name="T9" fmla="*/ 1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0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0"/>
                    </a:lnTo>
                    <a:lnTo>
                      <a:pt x="0" y="100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06" name="Rectangle 92"/>
              <p:cNvSpPr>
                <a:spLocks noChangeArrowheads="1"/>
              </p:cNvSpPr>
              <p:nvPr/>
            </p:nvSpPr>
            <p:spPr bwMode="auto">
              <a:xfrm>
                <a:off x="3116" y="3235"/>
                <a:ext cx="22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07" name="Rectangle 93"/>
              <p:cNvSpPr>
                <a:spLocks noChangeArrowheads="1"/>
              </p:cNvSpPr>
              <p:nvPr/>
            </p:nvSpPr>
            <p:spPr bwMode="auto">
              <a:xfrm>
                <a:off x="3073" y="3294"/>
                <a:ext cx="27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08" name="Rectangle 94"/>
              <p:cNvSpPr>
                <a:spLocks noChangeArrowheads="1"/>
              </p:cNvSpPr>
              <p:nvPr/>
            </p:nvSpPr>
            <p:spPr bwMode="auto">
              <a:xfrm>
                <a:off x="3291" y="3294"/>
                <a:ext cx="6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09" name="Line 95"/>
              <p:cNvSpPr>
                <a:spLocks noChangeShapeType="1"/>
              </p:cNvSpPr>
              <p:nvPr/>
            </p:nvSpPr>
            <p:spPr bwMode="auto">
              <a:xfrm>
                <a:off x="3192" y="3395"/>
                <a:ext cx="0" cy="229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10" name="Freeform 96"/>
              <p:cNvSpPr>
                <a:spLocks/>
              </p:cNvSpPr>
              <p:nvPr/>
            </p:nvSpPr>
            <p:spPr bwMode="auto">
              <a:xfrm>
                <a:off x="3169" y="3619"/>
                <a:ext cx="47" cy="44"/>
              </a:xfrm>
              <a:custGeom>
                <a:avLst/>
                <a:gdLst>
                  <a:gd name="T0" fmla="*/ 47 w 47"/>
                  <a:gd name="T1" fmla="*/ 0 h 44"/>
                  <a:gd name="T2" fmla="*/ 23 w 47"/>
                  <a:gd name="T3" fmla="*/ 44 h 44"/>
                  <a:gd name="T4" fmla="*/ 0 w 47"/>
                  <a:gd name="T5" fmla="*/ 0 h 44"/>
                  <a:gd name="T6" fmla="*/ 47 w 4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47" y="0"/>
                    </a:moveTo>
                    <a:lnTo>
                      <a:pt x="23" y="44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11" name="Rectangle 97"/>
              <p:cNvSpPr>
                <a:spLocks noChangeArrowheads="1"/>
              </p:cNvSpPr>
              <p:nvPr/>
            </p:nvSpPr>
            <p:spPr bwMode="auto">
              <a:xfrm>
                <a:off x="3161" y="3499"/>
                <a:ext cx="63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12" name="Rectangle 98"/>
              <p:cNvSpPr>
                <a:spLocks noChangeArrowheads="1"/>
              </p:cNvSpPr>
              <p:nvPr/>
            </p:nvSpPr>
            <p:spPr bwMode="auto">
              <a:xfrm>
                <a:off x="3163" y="3498"/>
                <a:ext cx="10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171" name="Picture 99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2530"/>
                <a:ext cx="542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2" name="Picture 100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6" y="2530"/>
                <a:ext cx="542" cy="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13" name="Freeform 101"/>
              <p:cNvSpPr>
                <a:spLocks/>
              </p:cNvSpPr>
              <p:nvPr/>
            </p:nvSpPr>
            <p:spPr bwMode="auto">
              <a:xfrm>
                <a:off x="2955" y="2548"/>
                <a:ext cx="474" cy="200"/>
              </a:xfrm>
              <a:custGeom>
                <a:avLst/>
                <a:gdLst>
                  <a:gd name="T0" fmla="*/ 0 w 474"/>
                  <a:gd name="T1" fmla="*/ 100 h 200"/>
                  <a:gd name="T2" fmla="*/ 237 w 474"/>
                  <a:gd name="T3" fmla="*/ 0 h 200"/>
                  <a:gd name="T4" fmla="*/ 474 w 474"/>
                  <a:gd name="T5" fmla="*/ 100 h 200"/>
                  <a:gd name="T6" fmla="*/ 237 w 474"/>
                  <a:gd name="T7" fmla="*/ 200 h 200"/>
                  <a:gd name="T8" fmla="*/ 0 w 474"/>
                  <a:gd name="T9" fmla="*/ 1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0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0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14" name="Freeform 102"/>
              <p:cNvSpPr>
                <a:spLocks/>
              </p:cNvSpPr>
              <p:nvPr/>
            </p:nvSpPr>
            <p:spPr bwMode="auto">
              <a:xfrm>
                <a:off x="2955" y="2548"/>
                <a:ext cx="474" cy="200"/>
              </a:xfrm>
              <a:custGeom>
                <a:avLst/>
                <a:gdLst>
                  <a:gd name="T0" fmla="*/ 0 w 474"/>
                  <a:gd name="T1" fmla="*/ 100 h 200"/>
                  <a:gd name="T2" fmla="*/ 237 w 474"/>
                  <a:gd name="T3" fmla="*/ 0 h 200"/>
                  <a:gd name="T4" fmla="*/ 474 w 474"/>
                  <a:gd name="T5" fmla="*/ 100 h 200"/>
                  <a:gd name="T6" fmla="*/ 237 w 474"/>
                  <a:gd name="T7" fmla="*/ 200 h 200"/>
                  <a:gd name="T8" fmla="*/ 0 w 474"/>
                  <a:gd name="T9" fmla="*/ 1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0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0"/>
                    </a:lnTo>
                    <a:lnTo>
                      <a:pt x="0" y="100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15" name="Rectangle 103"/>
              <p:cNvSpPr>
                <a:spLocks noChangeArrowheads="1"/>
              </p:cNvSpPr>
              <p:nvPr/>
            </p:nvSpPr>
            <p:spPr bwMode="auto">
              <a:xfrm>
                <a:off x="3116" y="2588"/>
                <a:ext cx="22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16" name="Rectangle 104"/>
              <p:cNvSpPr>
                <a:spLocks noChangeArrowheads="1"/>
              </p:cNvSpPr>
              <p:nvPr/>
            </p:nvSpPr>
            <p:spPr bwMode="auto">
              <a:xfrm>
                <a:off x="3073" y="2649"/>
                <a:ext cx="276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17" name="Rectangle 105"/>
              <p:cNvSpPr>
                <a:spLocks noChangeArrowheads="1"/>
              </p:cNvSpPr>
              <p:nvPr/>
            </p:nvSpPr>
            <p:spPr bwMode="auto">
              <a:xfrm>
                <a:off x="3291" y="2649"/>
                <a:ext cx="6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18" name="Line 106"/>
              <p:cNvSpPr>
                <a:spLocks noChangeShapeType="1"/>
              </p:cNvSpPr>
              <p:nvPr/>
            </p:nvSpPr>
            <p:spPr bwMode="auto">
              <a:xfrm>
                <a:off x="3192" y="2414"/>
                <a:ext cx="0" cy="95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19" name="Freeform 107"/>
              <p:cNvSpPr>
                <a:spLocks/>
              </p:cNvSpPr>
              <p:nvPr/>
            </p:nvSpPr>
            <p:spPr bwMode="auto">
              <a:xfrm>
                <a:off x="3169" y="2503"/>
                <a:ext cx="47" cy="45"/>
              </a:xfrm>
              <a:custGeom>
                <a:avLst/>
                <a:gdLst>
                  <a:gd name="T0" fmla="*/ 47 w 47"/>
                  <a:gd name="T1" fmla="*/ 0 h 45"/>
                  <a:gd name="T2" fmla="*/ 23 w 47"/>
                  <a:gd name="T3" fmla="*/ 45 h 45"/>
                  <a:gd name="T4" fmla="*/ 0 w 47"/>
                  <a:gd name="T5" fmla="*/ 0 h 45"/>
                  <a:gd name="T6" fmla="*/ 47 w 47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47" y="0"/>
                    </a:moveTo>
                    <a:lnTo>
                      <a:pt x="23" y="45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0" name="Line 108"/>
              <p:cNvSpPr>
                <a:spLocks noChangeShapeType="1"/>
              </p:cNvSpPr>
              <p:nvPr/>
            </p:nvSpPr>
            <p:spPr bwMode="auto">
              <a:xfrm flipH="1">
                <a:off x="2523" y="3295"/>
                <a:ext cx="432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1" name="Freeform 109"/>
              <p:cNvSpPr>
                <a:spLocks/>
              </p:cNvSpPr>
              <p:nvPr/>
            </p:nvSpPr>
            <p:spPr bwMode="auto">
              <a:xfrm>
                <a:off x="2481" y="3273"/>
                <a:ext cx="47" cy="44"/>
              </a:xfrm>
              <a:custGeom>
                <a:avLst/>
                <a:gdLst>
                  <a:gd name="T0" fmla="*/ 47 w 47"/>
                  <a:gd name="T1" fmla="*/ 44 h 44"/>
                  <a:gd name="T2" fmla="*/ 0 w 47"/>
                  <a:gd name="T3" fmla="*/ 22 h 44"/>
                  <a:gd name="T4" fmla="*/ 47 w 47"/>
                  <a:gd name="T5" fmla="*/ 0 h 44"/>
                  <a:gd name="T6" fmla="*/ 47 w 47"/>
                  <a:gd name="T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47" y="44"/>
                    </a:moveTo>
                    <a:lnTo>
                      <a:pt x="0" y="22"/>
                    </a:lnTo>
                    <a:lnTo>
                      <a:pt x="47" y="0"/>
                    </a:lnTo>
                    <a:lnTo>
                      <a:pt x="47" y="44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2" name="Rectangle 110"/>
              <p:cNvSpPr>
                <a:spLocks noChangeArrowheads="1"/>
              </p:cNvSpPr>
              <p:nvPr/>
            </p:nvSpPr>
            <p:spPr bwMode="auto">
              <a:xfrm>
                <a:off x="2682" y="3264"/>
                <a:ext cx="73" cy="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3" name="Rectangle 111"/>
              <p:cNvSpPr>
                <a:spLocks noChangeArrowheads="1"/>
              </p:cNvSpPr>
              <p:nvPr/>
            </p:nvSpPr>
            <p:spPr bwMode="auto">
              <a:xfrm>
                <a:off x="2684" y="3265"/>
                <a:ext cx="11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4" name="Line 112"/>
              <p:cNvSpPr>
                <a:spLocks noChangeShapeType="1"/>
              </p:cNvSpPr>
              <p:nvPr/>
            </p:nvSpPr>
            <p:spPr bwMode="auto">
              <a:xfrm>
                <a:off x="3192" y="2748"/>
                <a:ext cx="0" cy="162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5" name="Freeform 113"/>
              <p:cNvSpPr>
                <a:spLocks/>
              </p:cNvSpPr>
              <p:nvPr/>
            </p:nvSpPr>
            <p:spPr bwMode="auto">
              <a:xfrm>
                <a:off x="3169" y="2905"/>
                <a:ext cx="47" cy="44"/>
              </a:xfrm>
              <a:custGeom>
                <a:avLst/>
                <a:gdLst>
                  <a:gd name="T0" fmla="*/ 47 w 47"/>
                  <a:gd name="T1" fmla="*/ 0 h 44"/>
                  <a:gd name="T2" fmla="*/ 23 w 47"/>
                  <a:gd name="T3" fmla="*/ 44 h 44"/>
                  <a:gd name="T4" fmla="*/ 0 w 47"/>
                  <a:gd name="T5" fmla="*/ 0 h 44"/>
                  <a:gd name="T6" fmla="*/ 47 w 4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47" y="0"/>
                    </a:moveTo>
                    <a:lnTo>
                      <a:pt x="23" y="44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6" name="Rectangle 114"/>
              <p:cNvSpPr>
                <a:spLocks noChangeArrowheads="1"/>
              </p:cNvSpPr>
              <p:nvPr/>
            </p:nvSpPr>
            <p:spPr bwMode="auto">
              <a:xfrm>
                <a:off x="3161" y="2819"/>
                <a:ext cx="63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327" name="Rectangle 115"/>
              <p:cNvSpPr>
                <a:spLocks noChangeArrowheads="1"/>
              </p:cNvSpPr>
              <p:nvPr/>
            </p:nvSpPr>
            <p:spPr bwMode="auto">
              <a:xfrm>
                <a:off x="3163" y="2819"/>
                <a:ext cx="10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36" name="Freeform 116"/>
              <p:cNvSpPr>
                <a:spLocks/>
              </p:cNvSpPr>
              <p:nvPr/>
            </p:nvSpPr>
            <p:spPr bwMode="auto">
              <a:xfrm>
                <a:off x="2440" y="3797"/>
                <a:ext cx="752" cy="267"/>
              </a:xfrm>
              <a:custGeom>
                <a:avLst/>
                <a:gdLst>
                  <a:gd name="T0" fmla="*/ 752 w 752"/>
                  <a:gd name="T1" fmla="*/ 0 h 267"/>
                  <a:gd name="T2" fmla="*/ 752 w 752"/>
                  <a:gd name="T3" fmla="*/ 267 h 267"/>
                  <a:gd name="T4" fmla="*/ 0 w 752"/>
                  <a:gd name="T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2" h="267">
                    <a:moveTo>
                      <a:pt x="752" y="0"/>
                    </a:moveTo>
                    <a:lnTo>
                      <a:pt x="752" y="267"/>
                    </a:lnTo>
                    <a:lnTo>
                      <a:pt x="0" y="267"/>
                    </a:lnTo>
                  </a:path>
                </a:pathLst>
              </a:cu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37" name="Freeform 117"/>
              <p:cNvSpPr>
                <a:spLocks/>
              </p:cNvSpPr>
              <p:nvPr/>
            </p:nvSpPr>
            <p:spPr bwMode="auto">
              <a:xfrm>
                <a:off x="2399" y="4042"/>
                <a:ext cx="47" cy="45"/>
              </a:xfrm>
              <a:custGeom>
                <a:avLst/>
                <a:gdLst>
                  <a:gd name="T0" fmla="*/ 47 w 47"/>
                  <a:gd name="T1" fmla="*/ 45 h 45"/>
                  <a:gd name="T2" fmla="*/ 0 w 47"/>
                  <a:gd name="T3" fmla="*/ 22 h 45"/>
                  <a:gd name="T4" fmla="*/ 47 w 47"/>
                  <a:gd name="T5" fmla="*/ 0 h 45"/>
                  <a:gd name="T6" fmla="*/ 47 w 47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47" y="45"/>
                    </a:moveTo>
                    <a:lnTo>
                      <a:pt x="0" y="22"/>
                    </a:lnTo>
                    <a:lnTo>
                      <a:pt x="47" y="0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3190" name="Picture 118"/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1052"/>
                <a:ext cx="532" cy="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91" name="Picture 119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31" y="1052"/>
                <a:ext cx="532" cy="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38" name="Freeform 120"/>
              <p:cNvSpPr>
                <a:spLocks/>
              </p:cNvSpPr>
              <p:nvPr/>
            </p:nvSpPr>
            <p:spPr bwMode="auto">
              <a:xfrm>
                <a:off x="2955" y="1064"/>
                <a:ext cx="474" cy="447"/>
              </a:xfrm>
              <a:custGeom>
                <a:avLst/>
                <a:gdLst>
                  <a:gd name="T0" fmla="*/ 0 w 474"/>
                  <a:gd name="T1" fmla="*/ 447 h 447"/>
                  <a:gd name="T2" fmla="*/ 474 w 474"/>
                  <a:gd name="T3" fmla="*/ 447 h 447"/>
                  <a:gd name="T4" fmla="*/ 474 w 474"/>
                  <a:gd name="T5" fmla="*/ 0 h 447"/>
                  <a:gd name="T6" fmla="*/ 0 w 474"/>
                  <a:gd name="T7" fmla="*/ 108 h 447"/>
                  <a:gd name="T8" fmla="*/ 0 w 474"/>
                  <a:gd name="T9" fmla="*/ 44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447">
                    <a:moveTo>
                      <a:pt x="0" y="447"/>
                    </a:moveTo>
                    <a:lnTo>
                      <a:pt x="474" y="447"/>
                    </a:lnTo>
                    <a:lnTo>
                      <a:pt x="474" y="0"/>
                    </a:lnTo>
                    <a:lnTo>
                      <a:pt x="0" y="108"/>
                    </a:lnTo>
                    <a:lnTo>
                      <a:pt x="0" y="447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39" name="Freeform 121"/>
              <p:cNvSpPr>
                <a:spLocks/>
              </p:cNvSpPr>
              <p:nvPr/>
            </p:nvSpPr>
            <p:spPr bwMode="auto">
              <a:xfrm>
                <a:off x="2955" y="1064"/>
                <a:ext cx="474" cy="447"/>
              </a:xfrm>
              <a:custGeom>
                <a:avLst/>
                <a:gdLst>
                  <a:gd name="T0" fmla="*/ 0 w 474"/>
                  <a:gd name="T1" fmla="*/ 447 h 447"/>
                  <a:gd name="T2" fmla="*/ 474 w 474"/>
                  <a:gd name="T3" fmla="*/ 447 h 447"/>
                  <a:gd name="T4" fmla="*/ 474 w 474"/>
                  <a:gd name="T5" fmla="*/ 0 h 447"/>
                  <a:gd name="T6" fmla="*/ 0 w 474"/>
                  <a:gd name="T7" fmla="*/ 108 h 447"/>
                  <a:gd name="T8" fmla="*/ 0 w 474"/>
                  <a:gd name="T9" fmla="*/ 44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447">
                    <a:moveTo>
                      <a:pt x="0" y="447"/>
                    </a:moveTo>
                    <a:lnTo>
                      <a:pt x="474" y="447"/>
                    </a:lnTo>
                    <a:lnTo>
                      <a:pt x="474" y="0"/>
                    </a:lnTo>
                    <a:lnTo>
                      <a:pt x="0" y="108"/>
                    </a:lnTo>
                    <a:lnTo>
                      <a:pt x="0" y="447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40" name="Rectangle 122"/>
              <p:cNvSpPr>
                <a:spLocks noChangeArrowheads="1"/>
              </p:cNvSpPr>
              <p:nvPr/>
            </p:nvSpPr>
            <p:spPr bwMode="auto">
              <a:xfrm>
                <a:off x="3035" y="1189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3" name="Rectangle 123"/>
              <p:cNvSpPr>
                <a:spLocks noChangeArrowheads="1"/>
              </p:cNvSpPr>
              <p:nvPr/>
            </p:nvSpPr>
            <p:spPr bwMode="auto">
              <a:xfrm>
                <a:off x="3052" y="1189"/>
                <a:ext cx="4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4" name="Rectangle 124"/>
              <p:cNvSpPr>
                <a:spLocks noChangeArrowheads="1"/>
              </p:cNvSpPr>
              <p:nvPr/>
            </p:nvSpPr>
            <p:spPr bwMode="auto">
              <a:xfrm>
                <a:off x="3064" y="1189"/>
                <a:ext cx="31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5" name="Rectangle 125"/>
              <p:cNvSpPr>
                <a:spLocks noChangeArrowheads="1"/>
              </p:cNvSpPr>
              <p:nvPr/>
            </p:nvSpPr>
            <p:spPr bwMode="auto">
              <a:xfrm>
                <a:off x="3311" y="1189"/>
                <a:ext cx="6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8" name="Rectangle 126"/>
              <p:cNvSpPr>
                <a:spLocks noChangeArrowheads="1"/>
              </p:cNvSpPr>
              <p:nvPr/>
            </p:nvSpPr>
            <p:spPr bwMode="auto">
              <a:xfrm>
                <a:off x="3338" y="1189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49" name="Rectangle 127"/>
              <p:cNvSpPr>
                <a:spLocks noChangeArrowheads="1"/>
              </p:cNvSpPr>
              <p:nvPr/>
            </p:nvSpPr>
            <p:spPr bwMode="auto">
              <a:xfrm>
                <a:off x="3125" y="1251"/>
                <a:ext cx="12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0" name="Rectangle 128"/>
              <p:cNvSpPr>
                <a:spLocks noChangeArrowheads="1"/>
              </p:cNvSpPr>
              <p:nvPr/>
            </p:nvSpPr>
            <p:spPr bwMode="auto">
              <a:xfrm>
                <a:off x="3210" y="1251"/>
                <a:ext cx="9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3" name="Rectangle 129"/>
              <p:cNvSpPr>
                <a:spLocks noChangeArrowheads="1"/>
              </p:cNvSpPr>
              <p:nvPr/>
            </p:nvSpPr>
            <p:spPr bwMode="auto">
              <a:xfrm>
                <a:off x="3000" y="1311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4" name="Rectangle 130"/>
              <p:cNvSpPr>
                <a:spLocks noChangeArrowheads="1"/>
              </p:cNvSpPr>
              <p:nvPr/>
            </p:nvSpPr>
            <p:spPr bwMode="auto">
              <a:xfrm>
                <a:off x="3016" y="1311"/>
                <a:ext cx="4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5" name="Rectangle 131"/>
              <p:cNvSpPr>
                <a:spLocks noChangeArrowheads="1"/>
              </p:cNvSpPr>
              <p:nvPr/>
            </p:nvSpPr>
            <p:spPr bwMode="auto">
              <a:xfrm>
                <a:off x="3028" y="1311"/>
                <a:ext cx="32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Yellow Card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6" name="Rectangle 132"/>
              <p:cNvSpPr>
                <a:spLocks noChangeArrowheads="1"/>
              </p:cNvSpPr>
              <p:nvPr/>
            </p:nvSpPr>
            <p:spPr bwMode="auto">
              <a:xfrm>
                <a:off x="3285" y="1311"/>
                <a:ext cx="5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7" name="Rectangle 133"/>
              <p:cNvSpPr>
                <a:spLocks noChangeArrowheads="1"/>
              </p:cNvSpPr>
              <p:nvPr/>
            </p:nvSpPr>
            <p:spPr bwMode="auto">
              <a:xfrm>
                <a:off x="3306" y="1311"/>
                <a:ext cx="14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Red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8" name="Rectangle 134"/>
              <p:cNvSpPr>
                <a:spLocks noChangeArrowheads="1"/>
              </p:cNvSpPr>
              <p:nvPr/>
            </p:nvSpPr>
            <p:spPr bwMode="auto">
              <a:xfrm>
                <a:off x="3144" y="1372"/>
                <a:ext cx="16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Card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59" name="Rectangle 135"/>
              <p:cNvSpPr>
                <a:spLocks noChangeArrowheads="1"/>
              </p:cNvSpPr>
              <p:nvPr/>
            </p:nvSpPr>
            <p:spPr bwMode="auto">
              <a:xfrm>
                <a:off x="3044" y="1432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2" name="Rectangle 136"/>
              <p:cNvSpPr>
                <a:spLocks noChangeArrowheads="1"/>
              </p:cNvSpPr>
              <p:nvPr/>
            </p:nvSpPr>
            <p:spPr bwMode="auto">
              <a:xfrm>
                <a:off x="3061" y="1432"/>
                <a:ext cx="35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Manual Resit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209" name="Picture 137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8" y="3025"/>
                <a:ext cx="537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10" name="Picture 138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8" y="3025"/>
                <a:ext cx="537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63" name="Freeform 139"/>
              <p:cNvSpPr>
                <a:spLocks/>
              </p:cNvSpPr>
              <p:nvPr/>
            </p:nvSpPr>
            <p:spPr bwMode="auto">
              <a:xfrm>
                <a:off x="3656" y="3015"/>
                <a:ext cx="483" cy="364"/>
              </a:xfrm>
              <a:custGeom>
                <a:avLst/>
                <a:gdLst>
                  <a:gd name="T0" fmla="*/ 0 w 474"/>
                  <a:gd name="T1" fmla="*/ 268 h 268"/>
                  <a:gd name="T2" fmla="*/ 474 w 474"/>
                  <a:gd name="T3" fmla="*/ 268 h 268"/>
                  <a:gd name="T4" fmla="*/ 474 w 474"/>
                  <a:gd name="T5" fmla="*/ 0 h 268"/>
                  <a:gd name="T6" fmla="*/ 0 w 474"/>
                  <a:gd name="T7" fmla="*/ 107 h 268"/>
                  <a:gd name="T8" fmla="*/ 0 w 474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68">
                    <a:moveTo>
                      <a:pt x="0" y="268"/>
                    </a:moveTo>
                    <a:lnTo>
                      <a:pt x="474" y="268"/>
                    </a:lnTo>
                    <a:lnTo>
                      <a:pt x="474" y="0"/>
                    </a:lnTo>
                    <a:lnTo>
                      <a:pt x="0" y="107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64" name="Freeform 140"/>
              <p:cNvSpPr>
                <a:spLocks/>
              </p:cNvSpPr>
              <p:nvPr/>
            </p:nvSpPr>
            <p:spPr bwMode="auto">
              <a:xfrm>
                <a:off x="3666" y="3038"/>
                <a:ext cx="474" cy="350"/>
              </a:xfrm>
              <a:custGeom>
                <a:avLst/>
                <a:gdLst>
                  <a:gd name="T0" fmla="*/ 0 w 474"/>
                  <a:gd name="T1" fmla="*/ 268 h 268"/>
                  <a:gd name="T2" fmla="*/ 474 w 474"/>
                  <a:gd name="T3" fmla="*/ 268 h 268"/>
                  <a:gd name="T4" fmla="*/ 474 w 474"/>
                  <a:gd name="T5" fmla="*/ 0 h 268"/>
                  <a:gd name="T6" fmla="*/ 0 w 474"/>
                  <a:gd name="T7" fmla="*/ 107 h 268"/>
                  <a:gd name="T8" fmla="*/ 0 w 474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68">
                    <a:moveTo>
                      <a:pt x="0" y="268"/>
                    </a:moveTo>
                    <a:lnTo>
                      <a:pt x="474" y="268"/>
                    </a:lnTo>
                    <a:lnTo>
                      <a:pt x="474" y="0"/>
                    </a:lnTo>
                    <a:lnTo>
                      <a:pt x="0" y="107"/>
                    </a:lnTo>
                    <a:lnTo>
                      <a:pt x="0" y="268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65" name="Rectangle 141"/>
              <p:cNvSpPr>
                <a:spLocks noChangeArrowheads="1"/>
              </p:cNvSpPr>
              <p:nvPr/>
            </p:nvSpPr>
            <p:spPr bwMode="auto">
              <a:xfrm>
                <a:off x="3740" y="3166"/>
                <a:ext cx="5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6" name="Rectangle 142"/>
              <p:cNvSpPr>
                <a:spLocks noChangeArrowheads="1"/>
              </p:cNvSpPr>
              <p:nvPr/>
            </p:nvSpPr>
            <p:spPr bwMode="auto">
              <a:xfrm>
                <a:off x="3757" y="3166"/>
                <a:ext cx="4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7" name="Rectangle 143"/>
              <p:cNvSpPr>
                <a:spLocks noChangeArrowheads="1"/>
              </p:cNvSpPr>
              <p:nvPr/>
            </p:nvSpPr>
            <p:spPr bwMode="auto">
              <a:xfrm>
                <a:off x="3769" y="3166"/>
                <a:ext cx="19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 SS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8" name="Rectangle 144"/>
              <p:cNvSpPr>
                <a:spLocks noChangeArrowheads="1"/>
              </p:cNvSpPr>
              <p:nvPr/>
            </p:nvSpPr>
            <p:spPr bwMode="auto">
              <a:xfrm>
                <a:off x="3913" y="3166"/>
                <a:ext cx="5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69" name="Rectangle 145"/>
              <p:cNvSpPr>
                <a:spLocks noChangeArrowheads="1"/>
              </p:cNvSpPr>
              <p:nvPr/>
            </p:nvSpPr>
            <p:spPr bwMode="auto">
              <a:xfrm>
                <a:off x="3929" y="3166"/>
                <a:ext cx="10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RA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0" name="Rectangle 146"/>
              <p:cNvSpPr>
                <a:spLocks noChangeArrowheads="1"/>
              </p:cNvSpPr>
              <p:nvPr/>
            </p:nvSpPr>
            <p:spPr bwMode="auto">
              <a:xfrm>
                <a:off x="3989" y="3166"/>
                <a:ext cx="126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301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3" name="Rectangle 147"/>
              <p:cNvSpPr>
                <a:spLocks noChangeArrowheads="1"/>
              </p:cNvSpPr>
              <p:nvPr/>
            </p:nvSpPr>
            <p:spPr bwMode="auto">
              <a:xfrm>
                <a:off x="3759" y="3226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4" name="Rectangle 148"/>
              <p:cNvSpPr>
                <a:spLocks noChangeArrowheads="1"/>
              </p:cNvSpPr>
              <p:nvPr/>
            </p:nvSpPr>
            <p:spPr bwMode="auto">
              <a:xfrm>
                <a:off x="3775" y="3226"/>
                <a:ext cx="4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5" name="Rectangle 149"/>
              <p:cNvSpPr>
                <a:spLocks noChangeArrowheads="1"/>
              </p:cNvSpPr>
              <p:nvPr/>
            </p:nvSpPr>
            <p:spPr bwMode="auto">
              <a:xfrm>
                <a:off x="3787" y="3226"/>
                <a:ext cx="12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6" name="Rectangle 150"/>
              <p:cNvSpPr>
                <a:spLocks noChangeArrowheads="1"/>
              </p:cNvSpPr>
              <p:nvPr/>
            </p:nvSpPr>
            <p:spPr bwMode="auto">
              <a:xfrm>
                <a:off x="3870" y="3226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7" name="Rectangle 151"/>
              <p:cNvSpPr>
                <a:spLocks noChangeArrowheads="1"/>
              </p:cNvSpPr>
              <p:nvPr/>
            </p:nvSpPr>
            <p:spPr bwMode="auto">
              <a:xfrm>
                <a:off x="3886" y="3226"/>
                <a:ext cx="12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PAT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78" name="Rectangle 152"/>
              <p:cNvSpPr>
                <a:spLocks noChangeArrowheads="1"/>
              </p:cNvSpPr>
              <p:nvPr/>
            </p:nvSpPr>
            <p:spPr bwMode="auto">
              <a:xfrm>
                <a:off x="3971" y="3226"/>
                <a:ext cx="12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301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225" name="Picture 153"/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8" y="3181"/>
                <a:ext cx="727" cy="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6" name="Picture 154"/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8" y="3181"/>
                <a:ext cx="727" cy="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79" name="Freeform 155"/>
              <p:cNvSpPr>
                <a:spLocks/>
              </p:cNvSpPr>
              <p:nvPr/>
            </p:nvSpPr>
            <p:spPr bwMode="auto">
              <a:xfrm>
                <a:off x="1866" y="3195"/>
                <a:ext cx="663" cy="468"/>
              </a:xfrm>
              <a:custGeom>
                <a:avLst/>
                <a:gdLst>
                  <a:gd name="T0" fmla="*/ 0 w 663"/>
                  <a:gd name="T1" fmla="*/ 468 h 468"/>
                  <a:gd name="T2" fmla="*/ 663 w 663"/>
                  <a:gd name="T3" fmla="*/ 468 h 468"/>
                  <a:gd name="T4" fmla="*/ 663 w 663"/>
                  <a:gd name="T5" fmla="*/ 0 h 468"/>
                  <a:gd name="T6" fmla="*/ 0 w 663"/>
                  <a:gd name="T7" fmla="*/ 106 h 468"/>
                  <a:gd name="T8" fmla="*/ 0 w 663"/>
                  <a:gd name="T9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3" h="468">
                    <a:moveTo>
                      <a:pt x="0" y="468"/>
                    </a:moveTo>
                    <a:lnTo>
                      <a:pt x="663" y="468"/>
                    </a:lnTo>
                    <a:lnTo>
                      <a:pt x="663" y="0"/>
                    </a:lnTo>
                    <a:lnTo>
                      <a:pt x="0" y="106"/>
                    </a:lnTo>
                    <a:lnTo>
                      <a:pt x="0" y="468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80" name="Freeform 156"/>
              <p:cNvSpPr>
                <a:spLocks/>
              </p:cNvSpPr>
              <p:nvPr/>
            </p:nvSpPr>
            <p:spPr bwMode="auto">
              <a:xfrm>
                <a:off x="1866" y="3195"/>
                <a:ext cx="663" cy="468"/>
              </a:xfrm>
              <a:custGeom>
                <a:avLst/>
                <a:gdLst>
                  <a:gd name="T0" fmla="*/ 0 w 663"/>
                  <a:gd name="T1" fmla="*/ 468 h 468"/>
                  <a:gd name="T2" fmla="*/ 663 w 663"/>
                  <a:gd name="T3" fmla="*/ 468 h 468"/>
                  <a:gd name="T4" fmla="*/ 663 w 663"/>
                  <a:gd name="T5" fmla="*/ 0 h 468"/>
                  <a:gd name="T6" fmla="*/ 0 w 663"/>
                  <a:gd name="T7" fmla="*/ 106 h 468"/>
                  <a:gd name="T8" fmla="*/ 0 w 663"/>
                  <a:gd name="T9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3" h="468">
                    <a:moveTo>
                      <a:pt x="0" y="468"/>
                    </a:moveTo>
                    <a:lnTo>
                      <a:pt x="663" y="468"/>
                    </a:lnTo>
                    <a:lnTo>
                      <a:pt x="663" y="0"/>
                    </a:lnTo>
                    <a:lnTo>
                      <a:pt x="0" y="106"/>
                    </a:lnTo>
                    <a:lnTo>
                      <a:pt x="0" y="468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181" name="Rectangle 157"/>
              <p:cNvSpPr>
                <a:spLocks noChangeArrowheads="1"/>
              </p:cNvSpPr>
              <p:nvPr/>
            </p:nvSpPr>
            <p:spPr bwMode="auto">
              <a:xfrm>
                <a:off x="1895" y="3300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2" name="Rectangle 158"/>
              <p:cNvSpPr>
                <a:spLocks noChangeArrowheads="1"/>
              </p:cNvSpPr>
              <p:nvPr/>
            </p:nvSpPr>
            <p:spPr bwMode="auto">
              <a:xfrm>
                <a:off x="1912" y="3300"/>
                <a:ext cx="712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Pendaftaran Masuk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3" name="Rectangle 159"/>
              <p:cNvSpPr>
                <a:spLocks noChangeArrowheads="1"/>
              </p:cNvSpPr>
              <p:nvPr/>
            </p:nvSpPr>
            <p:spPr bwMode="auto">
              <a:xfrm>
                <a:off x="2140" y="3362"/>
                <a:ext cx="16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Ward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4" name="Rectangle 160"/>
              <p:cNvSpPr>
                <a:spLocks noChangeArrowheads="1"/>
              </p:cNvSpPr>
              <p:nvPr/>
            </p:nvSpPr>
            <p:spPr bwMode="auto">
              <a:xfrm>
                <a:off x="2035" y="3422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5" name="Rectangle 161"/>
              <p:cNvSpPr>
                <a:spLocks noChangeArrowheads="1"/>
              </p:cNvSpPr>
              <p:nvPr/>
            </p:nvSpPr>
            <p:spPr bwMode="auto">
              <a:xfrm>
                <a:off x="2052" y="3422"/>
                <a:ext cx="4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6" name="Rectangle 162"/>
              <p:cNvSpPr>
                <a:spLocks noChangeArrowheads="1"/>
              </p:cNvSpPr>
              <p:nvPr/>
            </p:nvSpPr>
            <p:spPr bwMode="auto">
              <a:xfrm>
                <a:off x="2064" y="3422"/>
                <a:ext cx="37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Referral Form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7" name="Rectangle 163"/>
              <p:cNvSpPr>
                <a:spLocks noChangeArrowheads="1"/>
              </p:cNvSpPr>
              <p:nvPr/>
            </p:nvSpPr>
            <p:spPr bwMode="auto">
              <a:xfrm>
                <a:off x="2019" y="3483"/>
                <a:ext cx="5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8" name="Rectangle 164"/>
              <p:cNvSpPr>
                <a:spLocks noChangeArrowheads="1"/>
              </p:cNvSpPr>
              <p:nvPr/>
            </p:nvSpPr>
            <p:spPr bwMode="auto">
              <a:xfrm>
                <a:off x="2036" y="3483"/>
                <a:ext cx="4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89" name="Rectangle 165"/>
              <p:cNvSpPr>
                <a:spLocks noChangeArrowheads="1"/>
              </p:cNvSpPr>
              <p:nvPr/>
            </p:nvSpPr>
            <p:spPr bwMode="auto">
              <a:xfrm>
                <a:off x="2048" y="3483"/>
                <a:ext cx="406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 Note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2" name="Rectangle 166"/>
              <p:cNvSpPr>
                <a:spLocks noChangeArrowheads="1"/>
              </p:cNvSpPr>
              <p:nvPr/>
            </p:nvSpPr>
            <p:spPr bwMode="auto">
              <a:xfrm>
                <a:off x="1970" y="3543"/>
                <a:ext cx="5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3" name="Rectangle 167"/>
              <p:cNvSpPr>
                <a:spLocks noChangeArrowheads="1"/>
              </p:cNvSpPr>
              <p:nvPr/>
            </p:nvSpPr>
            <p:spPr bwMode="auto">
              <a:xfrm>
                <a:off x="1986" y="3543"/>
                <a:ext cx="45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4" name="Rectangle 168"/>
              <p:cNvSpPr>
                <a:spLocks noChangeArrowheads="1"/>
              </p:cNvSpPr>
              <p:nvPr/>
            </p:nvSpPr>
            <p:spPr bwMode="auto">
              <a:xfrm>
                <a:off x="1998" y="3543"/>
                <a:ext cx="517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 Summary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5" name="Rectangle 169"/>
              <p:cNvSpPr>
                <a:spLocks noChangeArrowheads="1"/>
              </p:cNvSpPr>
              <p:nvPr/>
            </p:nvSpPr>
            <p:spPr bwMode="auto">
              <a:xfrm>
                <a:off x="1970" y="3604"/>
                <a:ext cx="5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6" name="Rectangle 170"/>
              <p:cNvSpPr>
                <a:spLocks noChangeArrowheads="1"/>
              </p:cNvSpPr>
              <p:nvPr/>
            </p:nvSpPr>
            <p:spPr bwMode="auto">
              <a:xfrm>
                <a:off x="1987" y="3604"/>
                <a:ext cx="4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7" name="Rectangle 171"/>
              <p:cNvSpPr>
                <a:spLocks noChangeArrowheads="1"/>
              </p:cNvSpPr>
              <p:nvPr/>
            </p:nvSpPr>
            <p:spPr bwMode="auto">
              <a:xfrm>
                <a:off x="1999" y="3604"/>
                <a:ext cx="31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8" name="Rectangle 172"/>
              <p:cNvSpPr>
                <a:spLocks noChangeArrowheads="1"/>
              </p:cNvSpPr>
              <p:nvPr/>
            </p:nvSpPr>
            <p:spPr bwMode="auto">
              <a:xfrm>
                <a:off x="2246" y="3604"/>
                <a:ext cx="6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99" name="Rectangle 173"/>
              <p:cNvSpPr>
                <a:spLocks noChangeArrowheads="1"/>
              </p:cNvSpPr>
              <p:nvPr/>
            </p:nvSpPr>
            <p:spPr bwMode="auto">
              <a:xfrm>
                <a:off x="2273" y="3604"/>
                <a:ext cx="50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00" name="Rectangle 174"/>
              <p:cNvSpPr>
                <a:spLocks noChangeArrowheads="1"/>
              </p:cNvSpPr>
              <p:nvPr/>
            </p:nvSpPr>
            <p:spPr bwMode="auto">
              <a:xfrm>
                <a:off x="2289" y="3604"/>
                <a:ext cx="126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01" name="Rectangle 175"/>
              <p:cNvSpPr>
                <a:spLocks noChangeArrowheads="1"/>
              </p:cNvSpPr>
              <p:nvPr/>
            </p:nvSpPr>
            <p:spPr bwMode="auto">
              <a:xfrm>
                <a:off x="2374" y="3604"/>
                <a:ext cx="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03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02" name="Line 176"/>
              <p:cNvSpPr>
                <a:spLocks noChangeShapeType="1"/>
              </p:cNvSpPr>
              <p:nvPr/>
            </p:nvSpPr>
            <p:spPr bwMode="auto">
              <a:xfrm>
                <a:off x="2197" y="3663"/>
                <a:ext cx="0" cy="229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03" name="Freeform 177"/>
              <p:cNvSpPr>
                <a:spLocks/>
              </p:cNvSpPr>
              <p:nvPr/>
            </p:nvSpPr>
            <p:spPr bwMode="auto">
              <a:xfrm>
                <a:off x="2174" y="3886"/>
                <a:ext cx="47" cy="44"/>
              </a:xfrm>
              <a:custGeom>
                <a:avLst/>
                <a:gdLst>
                  <a:gd name="T0" fmla="*/ 47 w 47"/>
                  <a:gd name="T1" fmla="*/ 0 h 44"/>
                  <a:gd name="T2" fmla="*/ 23 w 47"/>
                  <a:gd name="T3" fmla="*/ 44 h 44"/>
                  <a:gd name="T4" fmla="*/ 0 w 47"/>
                  <a:gd name="T5" fmla="*/ 0 h 44"/>
                  <a:gd name="T6" fmla="*/ 47 w 4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47" y="0"/>
                    </a:moveTo>
                    <a:lnTo>
                      <a:pt x="23" y="44"/>
                    </a:lnTo>
                    <a:lnTo>
                      <a:pt x="0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04" name="Line 178"/>
              <p:cNvSpPr>
                <a:spLocks noChangeShapeType="1"/>
              </p:cNvSpPr>
              <p:nvPr/>
            </p:nvSpPr>
            <p:spPr bwMode="auto">
              <a:xfrm>
                <a:off x="3429" y="2648"/>
                <a:ext cx="196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05" name="Freeform 179"/>
              <p:cNvSpPr>
                <a:spLocks/>
              </p:cNvSpPr>
              <p:nvPr/>
            </p:nvSpPr>
            <p:spPr bwMode="auto">
              <a:xfrm>
                <a:off x="3619" y="2626"/>
                <a:ext cx="47" cy="44"/>
              </a:xfrm>
              <a:custGeom>
                <a:avLst/>
                <a:gdLst>
                  <a:gd name="T0" fmla="*/ 0 w 47"/>
                  <a:gd name="T1" fmla="*/ 0 h 44"/>
                  <a:gd name="T2" fmla="*/ 47 w 47"/>
                  <a:gd name="T3" fmla="*/ 22 h 44"/>
                  <a:gd name="T4" fmla="*/ 0 w 47"/>
                  <a:gd name="T5" fmla="*/ 44 h 44"/>
                  <a:gd name="T6" fmla="*/ 0 w 47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0" y="0"/>
                    </a:moveTo>
                    <a:lnTo>
                      <a:pt x="47" y="22"/>
                    </a:ln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06" name="Rectangle 180"/>
              <p:cNvSpPr>
                <a:spLocks noChangeArrowheads="1"/>
              </p:cNvSpPr>
              <p:nvPr/>
            </p:nvSpPr>
            <p:spPr bwMode="auto">
              <a:xfrm>
                <a:off x="3511" y="2618"/>
                <a:ext cx="73" cy="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07" name="Rectangle 181"/>
              <p:cNvSpPr>
                <a:spLocks noChangeArrowheads="1"/>
              </p:cNvSpPr>
              <p:nvPr/>
            </p:nvSpPr>
            <p:spPr bwMode="auto">
              <a:xfrm>
                <a:off x="3513" y="2618"/>
                <a:ext cx="11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256" name="Picture 184"/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2" y="1807"/>
                <a:ext cx="486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57" name="Picture 185"/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2" y="1807"/>
                <a:ext cx="486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12" name="Freeform 186"/>
              <p:cNvSpPr>
                <a:spLocks/>
              </p:cNvSpPr>
              <p:nvPr/>
            </p:nvSpPr>
            <p:spPr bwMode="auto">
              <a:xfrm>
                <a:off x="1486" y="1823"/>
                <a:ext cx="427" cy="267"/>
              </a:xfrm>
              <a:custGeom>
                <a:avLst/>
                <a:gdLst>
                  <a:gd name="T0" fmla="*/ 0 w 427"/>
                  <a:gd name="T1" fmla="*/ 267 h 267"/>
                  <a:gd name="T2" fmla="*/ 427 w 427"/>
                  <a:gd name="T3" fmla="*/ 267 h 267"/>
                  <a:gd name="T4" fmla="*/ 427 w 427"/>
                  <a:gd name="T5" fmla="*/ 0 h 267"/>
                  <a:gd name="T6" fmla="*/ 0 w 427"/>
                  <a:gd name="T7" fmla="*/ 107 h 267"/>
                  <a:gd name="T8" fmla="*/ 0 w 4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67">
                    <a:moveTo>
                      <a:pt x="0" y="267"/>
                    </a:moveTo>
                    <a:lnTo>
                      <a:pt x="427" y="267"/>
                    </a:lnTo>
                    <a:lnTo>
                      <a:pt x="427" y="0"/>
                    </a:lnTo>
                    <a:lnTo>
                      <a:pt x="0" y="107"/>
                    </a:lnTo>
                    <a:lnTo>
                      <a:pt x="0" y="267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13" name="Freeform 187"/>
              <p:cNvSpPr>
                <a:spLocks/>
              </p:cNvSpPr>
              <p:nvPr/>
            </p:nvSpPr>
            <p:spPr bwMode="auto">
              <a:xfrm>
                <a:off x="1486" y="1823"/>
                <a:ext cx="427" cy="267"/>
              </a:xfrm>
              <a:custGeom>
                <a:avLst/>
                <a:gdLst>
                  <a:gd name="T0" fmla="*/ 0 w 427"/>
                  <a:gd name="T1" fmla="*/ 267 h 267"/>
                  <a:gd name="T2" fmla="*/ 427 w 427"/>
                  <a:gd name="T3" fmla="*/ 267 h 267"/>
                  <a:gd name="T4" fmla="*/ 427 w 427"/>
                  <a:gd name="T5" fmla="*/ 0 h 267"/>
                  <a:gd name="T6" fmla="*/ 0 w 427"/>
                  <a:gd name="T7" fmla="*/ 107 h 267"/>
                  <a:gd name="T8" fmla="*/ 0 w 4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7" h="267">
                    <a:moveTo>
                      <a:pt x="0" y="267"/>
                    </a:moveTo>
                    <a:lnTo>
                      <a:pt x="427" y="267"/>
                    </a:lnTo>
                    <a:lnTo>
                      <a:pt x="427" y="0"/>
                    </a:lnTo>
                    <a:lnTo>
                      <a:pt x="0" y="107"/>
                    </a:lnTo>
                    <a:lnTo>
                      <a:pt x="0" y="267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14" name="Rectangle 188"/>
              <p:cNvSpPr>
                <a:spLocks noChangeArrowheads="1"/>
              </p:cNvSpPr>
              <p:nvPr/>
            </p:nvSpPr>
            <p:spPr bwMode="auto">
              <a:xfrm>
                <a:off x="1532" y="1979"/>
                <a:ext cx="41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Manual Receipt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261" name="Picture 189"/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840"/>
                <a:ext cx="547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62" name="Picture 190"/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840"/>
                <a:ext cx="547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15" name="Freeform 191"/>
              <p:cNvSpPr>
                <a:spLocks/>
              </p:cNvSpPr>
              <p:nvPr/>
            </p:nvSpPr>
            <p:spPr bwMode="auto">
              <a:xfrm>
                <a:off x="2244" y="1856"/>
                <a:ext cx="474" cy="201"/>
              </a:xfrm>
              <a:custGeom>
                <a:avLst/>
                <a:gdLst>
                  <a:gd name="T0" fmla="*/ 0 w 474"/>
                  <a:gd name="T1" fmla="*/ 100 h 201"/>
                  <a:gd name="T2" fmla="*/ 237 w 474"/>
                  <a:gd name="T3" fmla="*/ 0 h 201"/>
                  <a:gd name="T4" fmla="*/ 474 w 474"/>
                  <a:gd name="T5" fmla="*/ 100 h 201"/>
                  <a:gd name="T6" fmla="*/ 237 w 474"/>
                  <a:gd name="T7" fmla="*/ 201 h 201"/>
                  <a:gd name="T8" fmla="*/ 0 w 474"/>
                  <a:gd name="T9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1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1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16" name="Freeform 192"/>
              <p:cNvSpPr>
                <a:spLocks/>
              </p:cNvSpPr>
              <p:nvPr/>
            </p:nvSpPr>
            <p:spPr bwMode="auto">
              <a:xfrm>
                <a:off x="2244" y="1856"/>
                <a:ext cx="474" cy="201"/>
              </a:xfrm>
              <a:custGeom>
                <a:avLst/>
                <a:gdLst>
                  <a:gd name="T0" fmla="*/ 0 w 474"/>
                  <a:gd name="T1" fmla="*/ 100 h 201"/>
                  <a:gd name="T2" fmla="*/ 237 w 474"/>
                  <a:gd name="T3" fmla="*/ 0 h 201"/>
                  <a:gd name="T4" fmla="*/ 474 w 474"/>
                  <a:gd name="T5" fmla="*/ 100 h 201"/>
                  <a:gd name="T6" fmla="*/ 237 w 474"/>
                  <a:gd name="T7" fmla="*/ 201 h 201"/>
                  <a:gd name="T8" fmla="*/ 0 w 474"/>
                  <a:gd name="T9" fmla="*/ 10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01">
                    <a:moveTo>
                      <a:pt x="0" y="100"/>
                    </a:moveTo>
                    <a:lnTo>
                      <a:pt x="237" y="0"/>
                    </a:lnTo>
                    <a:lnTo>
                      <a:pt x="474" y="100"/>
                    </a:lnTo>
                    <a:lnTo>
                      <a:pt x="237" y="201"/>
                    </a:lnTo>
                    <a:lnTo>
                      <a:pt x="0" y="100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17" name="Rectangle 193"/>
              <p:cNvSpPr>
                <a:spLocks noChangeArrowheads="1"/>
              </p:cNvSpPr>
              <p:nvPr/>
            </p:nvSpPr>
            <p:spPr bwMode="auto">
              <a:xfrm>
                <a:off x="2346" y="1927"/>
                <a:ext cx="31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Resit dijana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18" name="Rectangle 194"/>
              <p:cNvSpPr>
                <a:spLocks noChangeArrowheads="1"/>
              </p:cNvSpPr>
              <p:nvPr/>
            </p:nvSpPr>
            <p:spPr bwMode="auto">
              <a:xfrm>
                <a:off x="2597" y="1927"/>
                <a:ext cx="60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3219" name="Picture 195"/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195"/>
                <a:ext cx="537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20" name="Picture 196"/>
              <p:cNvPicPr>
                <a:picLocks noChangeAspect="1" noChangeArrowheads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195"/>
                <a:ext cx="537" cy="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21" name="Freeform 197"/>
              <p:cNvSpPr>
                <a:spLocks/>
              </p:cNvSpPr>
              <p:nvPr/>
            </p:nvSpPr>
            <p:spPr bwMode="auto">
              <a:xfrm>
                <a:off x="2244" y="2208"/>
                <a:ext cx="474" cy="267"/>
              </a:xfrm>
              <a:custGeom>
                <a:avLst/>
                <a:gdLst>
                  <a:gd name="T0" fmla="*/ 0 w 474"/>
                  <a:gd name="T1" fmla="*/ 267 h 267"/>
                  <a:gd name="T2" fmla="*/ 474 w 474"/>
                  <a:gd name="T3" fmla="*/ 267 h 267"/>
                  <a:gd name="T4" fmla="*/ 474 w 474"/>
                  <a:gd name="T5" fmla="*/ 0 h 267"/>
                  <a:gd name="T6" fmla="*/ 0 w 474"/>
                  <a:gd name="T7" fmla="*/ 107 h 267"/>
                  <a:gd name="T8" fmla="*/ 0 w 474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67">
                    <a:moveTo>
                      <a:pt x="0" y="267"/>
                    </a:moveTo>
                    <a:lnTo>
                      <a:pt x="474" y="267"/>
                    </a:lnTo>
                    <a:lnTo>
                      <a:pt x="474" y="0"/>
                    </a:lnTo>
                    <a:lnTo>
                      <a:pt x="0" y="107"/>
                    </a:lnTo>
                    <a:lnTo>
                      <a:pt x="0" y="267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22" name="Freeform 198"/>
              <p:cNvSpPr>
                <a:spLocks/>
              </p:cNvSpPr>
              <p:nvPr/>
            </p:nvSpPr>
            <p:spPr bwMode="auto">
              <a:xfrm>
                <a:off x="2244" y="2208"/>
                <a:ext cx="474" cy="267"/>
              </a:xfrm>
              <a:custGeom>
                <a:avLst/>
                <a:gdLst>
                  <a:gd name="T0" fmla="*/ 0 w 474"/>
                  <a:gd name="T1" fmla="*/ 267 h 267"/>
                  <a:gd name="T2" fmla="*/ 474 w 474"/>
                  <a:gd name="T3" fmla="*/ 267 h 267"/>
                  <a:gd name="T4" fmla="*/ 474 w 474"/>
                  <a:gd name="T5" fmla="*/ 0 h 267"/>
                  <a:gd name="T6" fmla="*/ 0 w 474"/>
                  <a:gd name="T7" fmla="*/ 107 h 267"/>
                  <a:gd name="T8" fmla="*/ 0 w 474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4" h="267">
                    <a:moveTo>
                      <a:pt x="0" y="267"/>
                    </a:moveTo>
                    <a:lnTo>
                      <a:pt x="474" y="267"/>
                    </a:lnTo>
                    <a:lnTo>
                      <a:pt x="474" y="0"/>
                    </a:lnTo>
                    <a:lnTo>
                      <a:pt x="0" y="107"/>
                    </a:lnTo>
                    <a:lnTo>
                      <a:pt x="0" y="267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23" name="Rectangle 199"/>
              <p:cNvSpPr>
                <a:spLocks noChangeArrowheads="1"/>
              </p:cNvSpPr>
              <p:nvPr/>
            </p:nvSpPr>
            <p:spPr bwMode="auto">
              <a:xfrm>
                <a:off x="2369" y="2365"/>
                <a:ext cx="291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Batal Resit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24" name="Line 200"/>
              <p:cNvSpPr>
                <a:spLocks noChangeShapeType="1"/>
              </p:cNvSpPr>
              <p:nvPr/>
            </p:nvSpPr>
            <p:spPr bwMode="auto">
              <a:xfrm flipH="1">
                <a:off x="2760" y="1956"/>
                <a:ext cx="195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27" name="Freeform 201"/>
              <p:cNvSpPr>
                <a:spLocks/>
              </p:cNvSpPr>
              <p:nvPr/>
            </p:nvSpPr>
            <p:spPr bwMode="auto">
              <a:xfrm>
                <a:off x="2718" y="1934"/>
                <a:ext cx="47" cy="45"/>
              </a:xfrm>
              <a:custGeom>
                <a:avLst/>
                <a:gdLst>
                  <a:gd name="T0" fmla="*/ 47 w 47"/>
                  <a:gd name="T1" fmla="*/ 45 h 45"/>
                  <a:gd name="T2" fmla="*/ 0 w 47"/>
                  <a:gd name="T3" fmla="*/ 22 h 45"/>
                  <a:gd name="T4" fmla="*/ 47 w 47"/>
                  <a:gd name="T5" fmla="*/ 0 h 45"/>
                  <a:gd name="T6" fmla="*/ 47 w 47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5">
                    <a:moveTo>
                      <a:pt x="47" y="45"/>
                    </a:moveTo>
                    <a:lnTo>
                      <a:pt x="0" y="22"/>
                    </a:lnTo>
                    <a:lnTo>
                      <a:pt x="47" y="0"/>
                    </a:lnTo>
                    <a:lnTo>
                      <a:pt x="47" y="4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28" name="Rectangle 202"/>
              <p:cNvSpPr>
                <a:spLocks noChangeArrowheads="1"/>
              </p:cNvSpPr>
              <p:nvPr/>
            </p:nvSpPr>
            <p:spPr bwMode="auto">
              <a:xfrm>
                <a:off x="2800" y="1926"/>
                <a:ext cx="74" cy="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3229" name="Rectangle 203"/>
              <p:cNvSpPr>
                <a:spLocks noChangeArrowheads="1"/>
              </p:cNvSpPr>
              <p:nvPr/>
            </p:nvSpPr>
            <p:spPr bwMode="auto">
              <a:xfrm>
                <a:off x="2802" y="1927"/>
                <a:ext cx="116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0" name="Line 204"/>
              <p:cNvSpPr>
                <a:spLocks noChangeShapeType="1"/>
              </p:cNvSpPr>
              <p:nvPr/>
            </p:nvSpPr>
            <p:spPr bwMode="auto">
              <a:xfrm flipH="1">
                <a:off x="1954" y="1956"/>
                <a:ext cx="290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</p:grpSp>
        <p:sp>
          <p:nvSpPr>
            <p:cNvPr id="9" name="Freeform 206"/>
            <p:cNvSpPr>
              <a:spLocks/>
            </p:cNvSpPr>
            <p:nvPr/>
          </p:nvSpPr>
          <p:spPr bwMode="auto">
            <a:xfrm>
              <a:off x="1913" y="1934"/>
              <a:ext cx="47" cy="45"/>
            </a:xfrm>
            <a:custGeom>
              <a:avLst/>
              <a:gdLst>
                <a:gd name="T0" fmla="*/ 47 w 47"/>
                <a:gd name="T1" fmla="*/ 45 h 45"/>
                <a:gd name="T2" fmla="*/ 0 w 47"/>
                <a:gd name="T3" fmla="*/ 22 h 45"/>
                <a:gd name="T4" fmla="*/ 47 w 47"/>
                <a:gd name="T5" fmla="*/ 0 h 45"/>
                <a:gd name="T6" fmla="*/ 47 w 47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5">
                  <a:moveTo>
                    <a:pt x="47" y="45"/>
                  </a:moveTo>
                  <a:lnTo>
                    <a:pt x="0" y="22"/>
                  </a:lnTo>
                  <a:lnTo>
                    <a:pt x="47" y="0"/>
                  </a:lnTo>
                  <a:lnTo>
                    <a:pt x="47" y="45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0" name="Rectangle 207"/>
            <p:cNvSpPr>
              <a:spLocks noChangeArrowheads="1"/>
            </p:cNvSpPr>
            <p:nvPr/>
          </p:nvSpPr>
          <p:spPr bwMode="auto">
            <a:xfrm>
              <a:off x="2047" y="1926"/>
              <a:ext cx="63" cy="6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1" name="Rectangle 208"/>
            <p:cNvSpPr>
              <a:spLocks noChangeArrowheads="1"/>
            </p:cNvSpPr>
            <p:nvPr/>
          </p:nvSpPr>
          <p:spPr bwMode="auto">
            <a:xfrm>
              <a:off x="2050" y="1927"/>
              <a:ext cx="10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Freeform 209"/>
            <p:cNvSpPr>
              <a:spLocks/>
            </p:cNvSpPr>
            <p:nvPr/>
          </p:nvSpPr>
          <p:spPr bwMode="auto">
            <a:xfrm>
              <a:off x="1700" y="2090"/>
              <a:ext cx="1214" cy="926"/>
            </a:xfrm>
            <a:custGeom>
              <a:avLst/>
              <a:gdLst>
                <a:gd name="T0" fmla="*/ 0 w 1214"/>
                <a:gd name="T1" fmla="*/ 0 h 926"/>
                <a:gd name="T2" fmla="*/ 0 w 1214"/>
                <a:gd name="T3" fmla="*/ 926 h 926"/>
                <a:gd name="T4" fmla="*/ 1214 w 1214"/>
                <a:gd name="T5" fmla="*/ 926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926">
                  <a:moveTo>
                    <a:pt x="0" y="0"/>
                  </a:moveTo>
                  <a:lnTo>
                    <a:pt x="0" y="926"/>
                  </a:lnTo>
                  <a:lnTo>
                    <a:pt x="1214" y="926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3" name="Freeform 210"/>
            <p:cNvSpPr>
              <a:spLocks/>
            </p:cNvSpPr>
            <p:nvPr/>
          </p:nvSpPr>
          <p:spPr bwMode="auto">
            <a:xfrm>
              <a:off x="2908" y="2994"/>
              <a:ext cx="47" cy="44"/>
            </a:xfrm>
            <a:custGeom>
              <a:avLst/>
              <a:gdLst>
                <a:gd name="T0" fmla="*/ 0 w 47"/>
                <a:gd name="T1" fmla="*/ 0 h 44"/>
                <a:gd name="T2" fmla="*/ 47 w 47"/>
                <a:gd name="T3" fmla="*/ 22 h 44"/>
                <a:gd name="T4" fmla="*/ 0 w 47"/>
                <a:gd name="T5" fmla="*/ 44 h 44"/>
                <a:gd name="T6" fmla="*/ 0 w 4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4">
                  <a:moveTo>
                    <a:pt x="0" y="0"/>
                  </a:moveTo>
                  <a:lnTo>
                    <a:pt x="47" y="22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4" name="Freeform 211"/>
            <p:cNvSpPr>
              <a:spLocks/>
            </p:cNvSpPr>
            <p:nvPr/>
          </p:nvSpPr>
          <p:spPr bwMode="auto">
            <a:xfrm>
              <a:off x="2481" y="2475"/>
              <a:ext cx="433" cy="541"/>
            </a:xfrm>
            <a:custGeom>
              <a:avLst/>
              <a:gdLst>
                <a:gd name="T0" fmla="*/ 0 w 433"/>
                <a:gd name="T1" fmla="*/ 0 h 541"/>
                <a:gd name="T2" fmla="*/ 0 w 433"/>
                <a:gd name="T3" fmla="*/ 541 h 541"/>
                <a:gd name="T4" fmla="*/ 433 w 433"/>
                <a:gd name="T5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3" h="541">
                  <a:moveTo>
                    <a:pt x="0" y="0"/>
                  </a:moveTo>
                  <a:lnTo>
                    <a:pt x="0" y="541"/>
                  </a:lnTo>
                  <a:lnTo>
                    <a:pt x="433" y="541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5" name="Freeform 212"/>
            <p:cNvSpPr>
              <a:spLocks/>
            </p:cNvSpPr>
            <p:nvPr/>
          </p:nvSpPr>
          <p:spPr bwMode="auto">
            <a:xfrm>
              <a:off x="2908" y="2994"/>
              <a:ext cx="47" cy="44"/>
            </a:xfrm>
            <a:custGeom>
              <a:avLst/>
              <a:gdLst>
                <a:gd name="T0" fmla="*/ 0 w 47"/>
                <a:gd name="T1" fmla="*/ 0 h 44"/>
                <a:gd name="T2" fmla="*/ 47 w 47"/>
                <a:gd name="T3" fmla="*/ 22 h 44"/>
                <a:gd name="T4" fmla="*/ 0 w 47"/>
                <a:gd name="T5" fmla="*/ 44 h 44"/>
                <a:gd name="T6" fmla="*/ 0 w 4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4">
                  <a:moveTo>
                    <a:pt x="0" y="0"/>
                  </a:moveTo>
                  <a:lnTo>
                    <a:pt x="47" y="22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6" name="Line 213"/>
            <p:cNvSpPr>
              <a:spLocks noChangeShapeType="1"/>
            </p:cNvSpPr>
            <p:nvPr/>
          </p:nvSpPr>
          <p:spPr bwMode="auto">
            <a:xfrm>
              <a:off x="2481" y="2057"/>
              <a:ext cx="0" cy="165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7" name="Freeform 214"/>
            <p:cNvSpPr>
              <a:spLocks/>
            </p:cNvSpPr>
            <p:nvPr/>
          </p:nvSpPr>
          <p:spPr bwMode="auto">
            <a:xfrm>
              <a:off x="2458" y="2217"/>
              <a:ext cx="47" cy="44"/>
            </a:xfrm>
            <a:custGeom>
              <a:avLst/>
              <a:gdLst>
                <a:gd name="T0" fmla="*/ 47 w 47"/>
                <a:gd name="T1" fmla="*/ 0 h 44"/>
                <a:gd name="T2" fmla="*/ 23 w 47"/>
                <a:gd name="T3" fmla="*/ 44 h 44"/>
                <a:gd name="T4" fmla="*/ 0 w 47"/>
                <a:gd name="T5" fmla="*/ 0 h 44"/>
                <a:gd name="T6" fmla="*/ 47 w 4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4">
                  <a:moveTo>
                    <a:pt x="47" y="0"/>
                  </a:moveTo>
                  <a:lnTo>
                    <a:pt x="23" y="44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8" name="Rectangle 215"/>
            <p:cNvSpPr>
              <a:spLocks noChangeArrowheads="1"/>
            </p:cNvSpPr>
            <p:nvPr/>
          </p:nvSpPr>
          <p:spPr bwMode="auto">
            <a:xfrm>
              <a:off x="2445" y="2129"/>
              <a:ext cx="73" cy="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9" name="Rectangle 216"/>
            <p:cNvSpPr>
              <a:spLocks noChangeArrowheads="1"/>
            </p:cNvSpPr>
            <p:nvPr/>
          </p:nvSpPr>
          <p:spPr bwMode="auto">
            <a:xfrm>
              <a:off x="2447" y="2129"/>
              <a:ext cx="11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3289" name="Picture 217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3" y="2530"/>
              <a:ext cx="54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90" name="Picture 218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3" y="2530"/>
              <a:ext cx="54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3666" y="2548"/>
              <a:ext cx="474" cy="200"/>
            </a:xfrm>
            <a:custGeom>
              <a:avLst/>
              <a:gdLst>
                <a:gd name="T0" fmla="*/ 0 w 474"/>
                <a:gd name="T1" fmla="*/ 100 h 200"/>
                <a:gd name="T2" fmla="*/ 237 w 474"/>
                <a:gd name="T3" fmla="*/ 0 h 200"/>
                <a:gd name="T4" fmla="*/ 474 w 474"/>
                <a:gd name="T5" fmla="*/ 100 h 200"/>
                <a:gd name="T6" fmla="*/ 237 w 474"/>
                <a:gd name="T7" fmla="*/ 200 h 200"/>
                <a:gd name="T8" fmla="*/ 0 w 474"/>
                <a:gd name="T9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200">
                  <a:moveTo>
                    <a:pt x="0" y="100"/>
                  </a:moveTo>
                  <a:lnTo>
                    <a:pt x="237" y="0"/>
                  </a:lnTo>
                  <a:lnTo>
                    <a:pt x="474" y="100"/>
                  </a:lnTo>
                  <a:lnTo>
                    <a:pt x="237" y="2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4F8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3666" y="2548"/>
              <a:ext cx="474" cy="200"/>
            </a:xfrm>
            <a:custGeom>
              <a:avLst/>
              <a:gdLst>
                <a:gd name="T0" fmla="*/ 0 w 474"/>
                <a:gd name="T1" fmla="*/ 100 h 200"/>
                <a:gd name="T2" fmla="*/ 237 w 474"/>
                <a:gd name="T3" fmla="*/ 0 h 200"/>
                <a:gd name="T4" fmla="*/ 474 w 474"/>
                <a:gd name="T5" fmla="*/ 100 h 200"/>
                <a:gd name="T6" fmla="*/ 237 w 474"/>
                <a:gd name="T7" fmla="*/ 200 h 200"/>
                <a:gd name="T8" fmla="*/ 0 w 474"/>
                <a:gd name="T9" fmla="*/ 1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200">
                  <a:moveTo>
                    <a:pt x="0" y="100"/>
                  </a:moveTo>
                  <a:lnTo>
                    <a:pt x="237" y="0"/>
                  </a:lnTo>
                  <a:lnTo>
                    <a:pt x="474" y="100"/>
                  </a:lnTo>
                  <a:lnTo>
                    <a:pt x="237" y="200"/>
                  </a:lnTo>
                  <a:lnTo>
                    <a:pt x="0" y="100"/>
                  </a:lnTo>
                  <a:close/>
                </a:path>
              </a:pathLst>
            </a:custGeom>
            <a:noFill/>
            <a:ln w="7938" cap="sq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" name="Rectangle 221"/>
            <p:cNvSpPr>
              <a:spLocks noChangeArrowheads="1"/>
            </p:cNvSpPr>
            <p:nvPr/>
          </p:nvSpPr>
          <p:spPr bwMode="auto">
            <a:xfrm>
              <a:off x="3797" y="2618"/>
              <a:ext cx="24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SPP Only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22"/>
            <p:cNvSpPr>
              <a:spLocks noChangeArrowheads="1"/>
            </p:cNvSpPr>
            <p:nvPr/>
          </p:nvSpPr>
          <p:spPr bwMode="auto">
            <a:xfrm>
              <a:off x="3989" y="2618"/>
              <a:ext cx="6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?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>
              <a:off x="3903" y="2748"/>
              <a:ext cx="0" cy="305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3880" y="3048"/>
              <a:ext cx="47" cy="44"/>
            </a:xfrm>
            <a:custGeom>
              <a:avLst/>
              <a:gdLst>
                <a:gd name="T0" fmla="*/ 47 w 47"/>
                <a:gd name="T1" fmla="*/ 0 h 44"/>
                <a:gd name="T2" fmla="*/ 23 w 47"/>
                <a:gd name="T3" fmla="*/ 44 h 44"/>
                <a:gd name="T4" fmla="*/ 0 w 47"/>
                <a:gd name="T5" fmla="*/ 0 h 44"/>
                <a:gd name="T6" fmla="*/ 47 w 4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4">
                  <a:moveTo>
                    <a:pt x="47" y="0"/>
                  </a:moveTo>
                  <a:lnTo>
                    <a:pt x="23" y="44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6" name="Rectangle 225"/>
            <p:cNvSpPr>
              <a:spLocks noChangeArrowheads="1"/>
            </p:cNvSpPr>
            <p:nvPr/>
          </p:nvSpPr>
          <p:spPr bwMode="auto">
            <a:xfrm>
              <a:off x="3866" y="2890"/>
              <a:ext cx="74" cy="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7" name="Rectangle 226"/>
            <p:cNvSpPr>
              <a:spLocks noChangeArrowheads="1"/>
            </p:cNvSpPr>
            <p:nvPr/>
          </p:nvSpPr>
          <p:spPr bwMode="auto">
            <a:xfrm>
              <a:off x="3869" y="2889"/>
              <a:ext cx="11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3299" name="Picture 227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0" y="2567"/>
              <a:ext cx="537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00" name="Picture 228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0" y="2567"/>
              <a:ext cx="537" cy="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29"/>
            <p:cNvSpPr>
              <a:spLocks noChangeArrowheads="1"/>
            </p:cNvSpPr>
            <p:nvPr/>
          </p:nvSpPr>
          <p:spPr bwMode="auto">
            <a:xfrm>
              <a:off x="4377" y="2581"/>
              <a:ext cx="474" cy="134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9" name="Rectangle 230"/>
            <p:cNvSpPr>
              <a:spLocks noChangeArrowheads="1"/>
            </p:cNvSpPr>
            <p:nvPr/>
          </p:nvSpPr>
          <p:spPr bwMode="auto">
            <a:xfrm>
              <a:off x="4377" y="2581"/>
              <a:ext cx="474" cy="134"/>
            </a:xfrm>
            <a:prstGeom prst="rect">
              <a:avLst/>
            </a:pr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0" name="Rectangle 231"/>
            <p:cNvSpPr>
              <a:spLocks noChangeArrowheads="1"/>
            </p:cNvSpPr>
            <p:nvPr/>
          </p:nvSpPr>
          <p:spPr bwMode="auto">
            <a:xfrm>
              <a:off x="4586" y="2618"/>
              <a:ext cx="100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LIS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Line 232"/>
            <p:cNvSpPr>
              <a:spLocks noChangeShapeType="1"/>
            </p:cNvSpPr>
            <p:nvPr/>
          </p:nvSpPr>
          <p:spPr bwMode="auto">
            <a:xfrm>
              <a:off x="4140" y="2648"/>
              <a:ext cx="196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2" name="Freeform 233"/>
            <p:cNvSpPr>
              <a:spLocks/>
            </p:cNvSpPr>
            <p:nvPr/>
          </p:nvSpPr>
          <p:spPr bwMode="auto">
            <a:xfrm>
              <a:off x="4330" y="2626"/>
              <a:ext cx="47" cy="44"/>
            </a:xfrm>
            <a:custGeom>
              <a:avLst/>
              <a:gdLst>
                <a:gd name="T0" fmla="*/ 0 w 47"/>
                <a:gd name="T1" fmla="*/ 0 h 44"/>
                <a:gd name="T2" fmla="*/ 47 w 47"/>
                <a:gd name="T3" fmla="*/ 22 h 44"/>
                <a:gd name="T4" fmla="*/ 0 w 47"/>
                <a:gd name="T5" fmla="*/ 44 h 44"/>
                <a:gd name="T6" fmla="*/ 0 w 47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4">
                  <a:moveTo>
                    <a:pt x="0" y="0"/>
                  </a:moveTo>
                  <a:lnTo>
                    <a:pt x="47" y="22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3" name="Rectangle 234"/>
            <p:cNvSpPr>
              <a:spLocks noChangeArrowheads="1"/>
            </p:cNvSpPr>
            <p:nvPr/>
          </p:nvSpPr>
          <p:spPr bwMode="auto">
            <a:xfrm>
              <a:off x="4227" y="2618"/>
              <a:ext cx="63" cy="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4" name="Rectangle 235"/>
            <p:cNvSpPr>
              <a:spLocks noChangeArrowheads="1"/>
            </p:cNvSpPr>
            <p:nvPr/>
          </p:nvSpPr>
          <p:spPr bwMode="auto">
            <a:xfrm>
              <a:off x="4229" y="2618"/>
              <a:ext cx="101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Freeform 236"/>
            <p:cNvSpPr>
              <a:spLocks/>
            </p:cNvSpPr>
            <p:nvPr/>
          </p:nvSpPr>
          <p:spPr bwMode="auto">
            <a:xfrm>
              <a:off x="3364" y="2718"/>
              <a:ext cx="1253" cy="585"/>
            </a:xfrm>
            <a:custGeom>
              <a:avLst/>
              <a:gdLst>
                <a:gd name="T0" fmla="*/ 1144 w 1144"/>
                <a:gd name="T1" fmla="*/ 0 h 1015"/>
                <a:gd name="T2" fmla="*/ 1144 w 1144"/>
                <a:gd name="T3" fmla="*/ 1015 h 1015"/>
                <a:gd name="T4" fmla="*/ 0 w 1144"/>
                <a:gd name="T5" fmla="*/ 101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4" h="1015">
                  <a:moveTo>
                    <a:pt x="1144" y="0"/>
                  </a:moveTo>
                  <a:lnTo>
                    <a:pt x="1144" y="1015"/>
                  </a:lnTo>
                  <a:lnTo>
                    <a:pt x="0" y="1015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6" name="Freeform 237"/>
            <p:cNvSpPr>
              <a:spLocks/>
            </p:cNvSpPr>
            <p:nvPr/>
          </p:nvSpPr>
          <p:spPr bwMode="auto">
            <a:xfrm>
              <a:off x="3424" y="3281"/>
              <a:ext cx="47" cy="44"/>
            </a:xfrm>
            <a:custGeom>
              <a:avLst/>
              <a:gdLst>
                <a:gd name="T0" fmla="*/ 47 w 47"/>
                <a:gd name="T1" fmla="*/ 44 h 44"/>
                <a:gd name="T2" fmla="*/ 0 w 47"/>
                <a:gd name="T3" fmla="*/ 22 h 44"/>
                <a:gd name="T4" fmla="*/ 47 w 47"/>
                <a:gd name="T5" fmla="*/ 0 h 44"/>
                <a:gd name="T6" fmla="*/ 47 w 47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4">
                  <a:moveTo>
                    <a:pt x="47" y="44"/>
                  </a:moveTo>
                  <a:lnTo>
                    <a:pt x="0" y="22"/>
                  </a:lnTo>
                  <a:lnTo>
                    <a:pt x="47" y="0"/>
                  </a:lnTo>
                  <a:lnTo>
                    <a:pt x="47" y="44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26326690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14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48750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b="1" dirty="0" smtClean="0"/>
              <a:t>JABATAN KECEMASAN, KLINIK, UNIT PESAKIT LUAR</a:t>
            </a:r>
            <a:endParaRPr lang="en-MY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27383" y="-2055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240064"/>
              </p:ext>
            </p:extLst>
          </p:nvPr>
        </p:nvGraphicFramePr>
        <p:xfrm>
          <a:off x="0" y="1600200"/>
          <a:ext cx="9144000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01086">
                  <a:extLst>
                    <a:ext uri="{9D8B030D-6E8A-4147-A177-3AD203B41FA5}">
                      <a16:colId xmlns:a16="http://schemas.microsoft.com/office/drawing/2014/main" val="2949870921"/>
                    </a:ext>
                  </a:extLst>
                </a:gridCol>
                <a:gridCol w="7942914">
                  <a:extLst>
                    <a:ext uri="{9D8B030D-6E8A-4147-A177-3AD203B41FA5}">
                      <a16:colId xmlns:a16="http://schemas.microsoft.com/office/drawing/2014/main" val="3363755643"/>
                    </a:ext>
                  </a:extLst>
                </a:gridCol>
              </a:tblGrid>
              <a:tr h="4069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/>
                </a:tc>
                <a:extLst>
                  <a:ext uri="{0D108BD9-81ED-4DB2-BD59-A6C34878D82A}">
                    <a16:rowId xmlns:a16="http://schemas.microsoft.com/office/drawing/2014/main" val="381990239"/>
                  </a:ext>
                </a:extLst>
              </a:tr>
              <a:tr h="46222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Jabatan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Kecemasan</a:t>
                      </a:r>
                      <a:r>
                        <a:rPr lang="en-US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Klinik</a:t>
                      </a:r>
                      <a:r>
                        <a:rPr lang="en-US" sz="1600" dirty="0">
                          <a:effectLst/>
                        </a:rPr>
                        <a:t>, Unit </a:t>
                      </a:r>
                      <a:r>
                        <a:rPr lang="en-US" sz="1600" dirty="0" err="1">
                          <a:effectLst/>
                        </a:rPr>
                        <a:t>Pesakit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Luar</a:t>
                      </a:r>
                      <a:endParaRPr lang="en-MY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30" marR="67430" marT="0" marB="0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u="sng" dirty="0" err="1" smtClean="0">
                          <a:effectLst/>
                        </a:rPr>
                        <a:t>Semasa</a:t>
                      </a:r>
                      <a:r>
                        <a:rPr lang="en-US" sz="1300" u="sng" dirty="0" smtClean="0">
                          <a:effectLst/>
                        </a:rPr>
                        <a:t> </a:t>
                      </a:r>
                      <a:r>
                        <a:rPr lang="en-US" sz="1300" u="sng" dirty="0" err="1">
                          <a:effectLst/>
                        </a:rPr>
                        <a:t>Sistem</a:t>
                      </a:r>
                      <a:r>
                        <a:rPr lang="en-US" sz="1300" u="sng" dirty="0">
                          <a:effectLst/>
                        </a:rPr>
                        <a:t> </a:t>
                      </a:r>
                      <a:r>
                        <a:rPr lang="en-US" sz="1300" u="sng" dirty="0" err="1">
                          <a:effectLst/>
                        </a:rPr>
                        <a:t>Tergendala</a:t>
                      </a:r>
                      <a:endParaRPr lang="en-MY" sz="1300" u="sng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1.Melakukan </a:t>
                      </a:r>
                      <a:r>
                        <a:rPr lang="en-US" sz="1300" dirty="0" err="1">
                          <a:effectLst/>
                        </a:rPr>
                        <a:t>pendaftaran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secara</a:t>
                      </a:r>
                      <a:r>
                        <a:rPr lang="en-US" sz="1300" dirty="0">
                          <a:effectLst/>
                        </a:rPr>
                        <a:t> manual (</a:t>
                      </a:r>
                      <a:r>
                        <a:rPr lang="en-US" sz="1300" dirty="0" err="1">
                          <a:effectLst/>
                        </a:rPr>
                        <a:t>gunakan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Buku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Daftar</a:t>
                      </a:r>
                      <a:r>
                        <a:rPr lang="en-US" sz="1300" dirty="0">
                          <a:effectLst/>
                        </a:rPr>
                        <a:t> PL101 &amp; BCP01).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2.Mengguna </a:t>
                      </a:r>
                      <a:r>
                        <a:rPr lang="en-US" sz="1300" dirty="0" err="1">
                          <a:effectLst/>
                        </a:rPr>
                        <a:t>resit</a:t>
                      </a:r>
                      <a:r>
                        <a:rPr lang="en-US" sz="1300" dirty="0">
                          <a:effectLst/>
                        </a:rPr>
                        <a:t> manual </a:t>
                      </a:r>
                      <a:r>
                        <a:rPr lang="en-US" sz="1300" dirty="0" err="1">
                          <a:effectLst/>
                        </a:rPr>
                        <a:t>untuk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penerimaan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bayaran</a:t>
                      </a:r>
                      <a:r>
                        <a:rPr lang="en-US" sz="1300" dirty="0">
                          <a:effectLst/>
                        </a:rPr>
                        <a:t>.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3.CIS </a:t>
                      </a:r>
                      <a:r>
                        <a:rPr lang="en-US" sz="1300" dirty="0">
                          <a:effectLst/>
                        </a:rPr>
                        <a:t>order </a:t>
                      </a:r>
                      <a:r>
                        <a:rPr lang="en-US" sz="1300" dirty="0" err="1">
                          <a:effectLst/>
                        </a:rPr>
                        <a:t>dilakukan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secara</a:t>
                      </a:r>
                      <a:r>
                        <a:rPr lang="en-US" sz="1300" dirty="0">
                          <a:effectLst/>
                        </a:rPr>
                        <a:t> manual (</a:t>
                      </a:r>
                      <a:r>
                        <a:rPr lang="en-US" sz="1300" dirty="0" err="1">
                          <a:effectLst/>
                        </a:rPr>
                        <a:t>borang</a:t>
                      </a:r>
                      <a:r>
                        <a:rPr lang="en-US" sz="1300" dirty="0">
                          <a:effectLst/>
                        </a:rPr>
                        <a:t> PER SS –RA301 (</a:t>
                      </a:r>
                      <a:r>
                        <a:rPr lang="en-US" sz="1300" dirty="0" err="1">
                          <a:effectLst/>
                        </a:rPr>
                        <a:t>Radiologi</a:t>
                      </a:r>
                      <a:r>
                        <a:rPr lang="en-US" sz="1300" dirty="0">
                          <a:effectLst/>
                        </a:rPr>
                        <a:t>),PER PAT301 (Lab))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u="sng" dirty="0" err="1">
                          <a:effectLst/>
                        </a:rPr>
                        <a:t>Selepas</a:t>
                      </a:r>
                      <a:r>
                        <a:rPr lang="en-US" sz="1300" u="sng" dirty="0">
                          <a:effectLst/>
                        </a:rPr>
                        <a:t> </a:t>
                      </a:r>
                      <a:r>
                        <a:rPr lang="en-US" sz="1300" u="sng" dirty="0" err="1">
                          <a:effectLst/>
                        </a:rPr>
                        <a:t>Sistem</a:t>
                      </a:r>
                      <a:r>
                        <a:rPr lang="en-US" sz="1300" u="sng" dirty="0">
                          <a:effectLst/>
                        </a:rPr>
                        <a:t> </a:t>
                      </a:r>
                      <a:r>
                        <a:rPr lang="en-US" sz="1300" u="sng" dirty="0" err="1">
                          <a:effectLst/>
                        </a:rPr>
                        <a:t>Kembali</a:t>
                      </a:r>
                      <a:r>
                        <a:rPr lang="en-US" sz="1300" u="sng" dirty="0">
                          <a:effectLst/>
                        </a:rPr>
                        <a:t> </a:t>
                      </a:r>
                      <a:r>
                        <a:rPr lang="en-US" sz="1300" u="sng" dirty="0" err="1">
                          <a:effectLst/>
                        </a:rPr>
                        <a:t>Beroperasi</a:t>
                      </a:r>
                      <a:endParaRPr lang="en-MY" sz="1300" u="sng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1.Menyambung </a:t>
                      </a:r>
                      <a:r>
                        <a:rPr lang="en-US" sz="1300" dirty="0" err="1">
                          <a:effectLst/>
                        </a:rPr>
                        <a:t>semula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aktiviti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pendaftaran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pesakit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melalui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sistem</a:t>
                      </a:r>
                      <a:r>
                        <a:rPr lang="en-US" sz="1300" dirty="0">
                          <a:effectLst/>
                        </a:rPr>
                        <a:t>.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2.Keputusan </a:t>
                      </a:r>
                      <a:r>
                        <a:rPr lang="en-US" sz="1300" dirty="0" err="1">
                          <a:effectLst/>
                        </a:rPr>
                        <a:t>ujian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makmal</a:t>
                      </a:r>
                      <a:r>
                        <a:rPr lang="en-US" sz="1300" dirty="0">
                          <a:effectLst/>
                        </a:rPr>
                        <a:t> &amp; </a:t>
                      </a:r>
                      <a:r>
                        <a:rPr lang="en-US" sz="1300" dirty="0" err="1">
                          <a:effectLst/>
                        </a:rPr>
                        <a:t>pemeriksaan</a:t>
                      </a:r>
                      <a:r>
                        <a:rPr lang="en-US" sz="1300" dirty="0">
                          <a:effectLst/>
                        </a:rPr>
                        <a:t> X-Ray </a:t>
                      </a:r>
                      <a:r>
                        <a:rPr lang="en-US" sz="1300" dirty="0" err="1">
                          <a:effectLst/>
                        </a:rPr>
                        <a:t>secara</a:t>
                      </a:r>
                      <a:r>
                        <a:rPr lang="en-US" sz="1300" dirty="0">
                          <a:effectLst/>
                        </a:rPr>
                        <a:t> manual </a:t>
                      </a:r>
                      <a:r>
                        <a:rPr lang="en-US" sz="1300" dirty="0" err="1">
                          <a:effectLst/>
                        </a:rPr>
                        <a:t>perlu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disimpan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ke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dalam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Rekod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 smtClean="0">
                          <a:effectLst/>
                        </a:rPr>
                        <a:t>Perubatan</a:t>
                      </a:r>
                      <a:r>
                        <a:rPr lang="en-US" sz="1300" dirty="0" smtClean="0">
                          <a:effectLst/>
                        </a:rPr>
                        <a:t> </a:t>
                      </a:r>
                      <a:r>
                        <a:rPr lang="en-US" sz="1300" dirty="0" err="1" smtClean="0">
                          <a:effectLst/>
                        </a:rPr>
                        <a:t>Pesakit</a:t>
                      </a:r>
                      <a:r>
                        <a:rPr lang="en-US" sz="1300" dirty="0" smtClean="0">
                          <a:effectLst/>
                        </a:rPr>
                        <a:t>          </a:t>
                      </a: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u="sng" dirty="0" err="1">
                          <a:effectLst/>
                        </a:rPr>
                        <a:t>Aktiviti</a:t>
                      </a:r>
                      <a:r>
                        <a:rPr lang="en-US" sz="1300" u="sng" dirty="0">
                          <a:effectLst/>
                        </a:rPr>
                        <a:t> </a:t>
                      </a:r>
                      <a:r>
                        <a:rPr lang="en-US" sz="1300" u="sng" dirty="0" err="1">
                          <a:effectLst/>
                        </a:rPr>
                        <a:t>Pemulihan</a:t>
                      </a:r>
                      <a:r>
                        <a:rPr lang="en-US" sz="1300" u="sng" dirty="0">
                          <a:effectLst/>
                        </a:rPr>
                        <a:t> Data (</a:t>
                      </a:r>
                      <a:r>
                        <a:rPr lang="en-US" sz="1300" u="sng" dirty="0" err="1">
                          <a:effectLst/>
                        </a:rPr>
                        <a:t>Kontraktor</a:t>
                      </a:r>
                      <a:r>
                        <a:rPr lang="en-US" sz="1300" u="sng" dirty="0">
                          <a:effectLst/>
                        </a:rPr>
                        <a:t>)</a:t>
                      </a:r>
                      <a:endParaRPr lang="en-MY" sz="1300" u="sng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r>
                        <a:rPr lang="en-US" sz="1300" dirty="0" smtClean="0">
                          <a:effectLst/>
                        </a:rPr>
                        <a:t>1.Menerima </a:t>
                      </a:r>
                      <a:r>
                        <a:rPr lang="en-US" sz="1300" dirty="0" err="1">
                          <a:effectLst/>
                        </a:rPr>
                        <a:t>senarai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nama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pesakit</a:t>
                      </a:r>
                      <a:r>
                        <a:rPr lang="en-US" sz="1300" dirty="0">
                          <a:effectLst/>
                        </a:rPr>
                        <a:t> yang </a:t>
                      </a:r>
                      <a:r>
                        <a:rPr lang="en-US" sz="1300" dirty="0" err="1">
                          <a:effectLst/>
                        </a:rPr>
                        <a:t>dimasukan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secara</a:t>
                      </a:r>
                      <a:r>
                        <a:rPr lang="en-US" sz="1300" dirty="0">
                          <a:effectLst/>
                        </a:rPr>
                        <a:t> manual (</a:t>
                      </a:r>
                      <a:r>
                        <a:rPr lang="en-US" sz="1300" dirty="0" err="1">
                          <a:effectLst/>
                        </a:rPr>
                        <a:t>Buku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Daftar</a:t>
                      </a:r>
                      <a:r>
                        <a:rPr lang="en-US" sz="1300" dirty="0">
                          <a:effectLst/>
                        </a:rPr>
                        <a:t> PL101 &amp; BCP01).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2.Pendaftaran </a:t>
                      </a:r>
                      <a:r>
                        <a:rPr lang="en-US" sz="1300" dirty="0" err="1">
                          <a:effectLst/>
                        </a:rPr>
                        <a:t>pesakit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ke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dalam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sistem</a:t>
                      </a:r>
                      <a:r>
                        <a:rPr lang="en-US" sz="1300" dirty="0">
                          <a:effectLst/>
                        </a:rPr>
                        <a:t> yang </a:t>
                      </a:r>
                      <a:r>
                        <a:rPr lang="en-US" sz="1300" dirty="0" err="1">
                          <a:effectLst/>
                        </a:rPr>
                        <a:t>didaftarkan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secara</a:t>
                      </a:r>
                      <a:r>
                        <a:rPr lang="en-US" sz="1300" dirty="0">
                          <a:effectLst/>
                        </a:rPr>
                        <a:t> manual </a:t>
                      </a:r>
                      <a:r>
                        <a:rPr lang="en-US" sz="1300" dirty="0" err="1">
                          <a:effectLst/>
                        </a:rPr>
                        <a:t>semasa</a:t>
                      </a:r>
                      <a:r>
                        <a:rPr lang="en-US" sz="1300" dirty="0">
                          <a:effectLst/>
                        </a:rPr>
                        <a:t> di </a:t>
                      </a:r>
                      <a:r>
                        <a:rPr lang="en-US" sz="1300" dirty="0" err="1">
                          <a:effectLst/>
                        </a:rPr>
                        <a:t>dalam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tempoh</a:t>
                      </a:r>
                      <a:r>
                        <a:rPr lang="en-US" sz="1300" dirty="0">
                          <a:effectLst/>
                        </a:rPr>
                        <a:t> BCP </a:t>
                      </a:r>
                      <a:r>
                        <a:rPr lang="en-US" sz="1300" dirty="0" err="1" smtClean="0">
                          <a:effectLst/>
                        </a:rPr>
                        <a:t>dengan</a:t>
                      </a:r>
                      <a:r>
                        <a:rPr lang="en-US" sz="1300" baseline="0" dirty="0" smtClean="0">
                          <a:effectLst/>
                        </a:rPr>
                        <a:t> </a:t>
                      </a:r>
                      <a:r>
                        <a:rPr lang="en-US" sz="1300" dirty="0" smtClean="0">
                          <a:effectLst/>
                        </a:rPr>
                        <a:t> </a:t>
                      </a:r>
                      <a:r>
                        <a:rPr lang="en-US" sz="1300" dirty="0" err="1" smtClean="0">
                          <a:effectLst/>
                        </a:rPr>
                        <a:t>menggunakan</a:t>
                      </a:r>
                      <a:r>
                        <a:rPr lang="en-US" sz="1300" dirty="0" smtClean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userlD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khas</a:t>
                      </a:r>
                      <a:r>
                        <a:rPr lang="en-US" sz="1300" dirty="0">
                          <a:effectLst/>
                        </a:rPr>
                        <a:t>; </a:t>
                      </a:r>
                      <a:r>
                        <a:rPr lang="en-US" sz="1300" dirty="0" err="1">
                          <a:effectLst/>
                        </a:rPr>
                        <a:t>contoh</a:t>
                      </a:r>
                      <a:r>
                        <a:rPr lang="en-US" sz="1300" dirty="0">
                          <a:effectLst/>
                        </a:rPr>
                        <a:t>: </a:t>
                      </a:r>
                      <a:r>
                        <a:rPr lang="en-US" sz="1300" dirty="0" err="1">
                          <a:effectLst/>
                        </a:rPr>
                        <a:t>BCPddmmyyXX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effectLst/>
                        </a:rPr>
                        <a:t>3.Mendapatkan </a:t>
                      </a:r>
                      <a:r>
                        <a:rPr lang="en-US" sz="1300" dirty="0" err="1">
                          <a:effectLst/>
                        </a:rPr>
                        <a:t>pengesahan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kesahihan</a:t>
                      </a:r>
                      <a:r>
                        <a:rPr lang="en-US" sz="1300" dirty="0">
                          <a:effectLst/>
                        </a:rPr>
                        <a:t> data </a:t>
                      </a:r>
                      <a:r>
                        <a:rPr lang="en-US" sz="1300" dirty="0" err="1">
                          <a:effectLst/>
                        </a:rPr>
                        <a:t>pesakit</a:t>
                      </a:r>
                      <a:r>
                        <a:rPr lang="en-US" sz="1300" dirty="0">
                          <a:effectLst/>
                        </a:rPr>
                        <a:t> yang </a:t>
                      </a:r>
                      <a:r>
                        <a:rPr lang="en-US" sz="1300" dirty="0" err="1">
                          <a:effectLst/>
                        </a:rPr>
                        <a:t>telah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dimasukan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ke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dalam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sistem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daripada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   </a:t>
                      </a:r>
                      <a:r>
                        <a:rPr lang="en-US" sz="1300" dirty="0" err="1" smtClean="0">
                          <a:effectLst/>
                        </a:rPr>
                        <a:t>pengguna</a:t>
                      </a: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MY" sz="1300" dirty="0">
                        <a:effectLst/>
                      </a:endParaRPr>
                    </a:p>
                    <a:p>
                      <a:pPr lvl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Nota: </a:t>
                      </a:r>
                      <a:r>
                        <a:rPr lang="en-US" sz="1300" dirty="0" err="1">
                          <a:effectLst/>
                        </a:rPr>
                        <a:t>Pendaftaran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maklumat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pesakit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secara</a:t>
                      </a:r>
                      <a:r>
                        <a:rPr lang="en-US" sz="1300" dirty="0">
                          <a:effectLst/>
                        </a:rPr>
                        <a:t> manual </a:t>
                      </a:r>
                      <a:r>
                        <a:rPr lang="en-US" sz="1300" dirty="0" err="1">
                          <a:effectLst/>
                        </a:rPr>
                        <a:t>ke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dalam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sistem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oleh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pihak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kontraktor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hanya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tertakluk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kepada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perkara-perkara</a:t>
                      </a:r>
                      <a:r>
                        <a:rPr lang="en-US" sz="1300" dirty="0">
                          <a:effectLst/>
                        </a:rPr>
                        <a:t> di </a:t>
                      </a:r>
                      <a:r>
                        <a:rPr lang="en-US" sz="1300" dirty="0" err="1">
                          <a:effectLst/>
                        </a:rPr>
                        <a:t>dalam</a:t>
                      </a:r>
                      <a:r>
                        <a:rPr lang="en-US" sz="1300" dirty="0">
                          <a:effectLst/>
                        </a:rPr>
                        <a:t> SLA. </a:t>
                      </a:r>
                      <a:r>
                        <a:rPr lang="en-US" sz="1300" dirty="0" err="1">
                          <a:effectLst/>
                        </a:rPr>
                        <a:t>Bagi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perkara-perkara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diluar</a:t>
                      </a:r>
                      <a:r>
                        <a:rPr lang="en-US" sz="1300" dirty="0">
                          <a:effectLst/>
                        </a:rPr>
                        <a:t> SLA, </a:t>
                      </a:r>
                      <a:r>
                        <a:rPr lang="en-US" sz="1300" dirty="0" err="1">
                          <a:effectLst/>
                        </a:rPr>
                        <a:t>boleh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dilakukan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dengan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mendapatkan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persetujuan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daripada</a:t>
                      </a:r>
                      <a:r>
                        <a:rPr lang="en-US" sz="1300" dirty="0">
                          <a:effectLst/>
                        </a:rPr>
                        <a:t> </a:t>
                      </a:r>
                      <a:r>
                        <a:rPr lang="en-US" sz="1300" dirty="0" err="1">
                          <a:effectLst/>
                        </a:rPr>
                        <a:t>pihak</a:t>
                      </a:r>
                      <a:r>
                        <a:rPr lang="en-US" sz="1300" dirty="0">
                          <a:effectLst/>
                        </a:rPr>
                        <a:t> hospital</a:t>
                      </a:r>
                      <a:r>
                        <a:rPr lang="en-US" sz="1300" dirty="0" smtClean="0">
                          <a:effectLst/>
                        </a:rPr>
                        <a:t>.</a:t>
                      </a:r>
                      <a:endParaRPr lang="en-MY" sz="1300" dirty="0">
                        <a:effectLst/>
                      </a:endParaRPr>
                    </a:p>
                  </a:txBody>
                  <a:tcPr marL="67430" marR="67430" marT="0" marB="0"/>
                </a:tc>
                <a:extLst>
                  <a:ext uri="{0D108BD9-81ED-4DB2-BD59-A6C34878D82A}">
                    <a16:rowId xmlns:a16="http://schemas.microsoft.com/office/drawing/2014/main" val="3219330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5112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15</a:t>
            </a:fld>
            <a:endParaRPr lang="ms-MY"/>
          </a:p>
        </p:txBody>
      </p:sp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371600" y="1670418"/>
            <a:ext cx="6400800" cy="488278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-76200" y="1066800"/>
            <a:ext cx="93593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UNIT HASIL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27383" y="-2055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06661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427383" y="-205522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16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UNIT HASIL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178485"/>
              </p:ext>
            </p:extLst>
          </p:nvPr>
        </p:nvGraphicFramePr>
        <p:xfrm>
          <a:off x="0" y="1600200"/>
          <a:ext cx="9144000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9377">
                  <a:extLst>
                    <a:ext uri="{9D8B030D-6E8A-4147-A177-3AD203B41FA5}">
                      <a16:colId xmlns:a16="http://schemas.microsoft.com/office/drawing/2014/main" val="1791261278"/>
                    </a:ext>
                  </a:extLst>
                </a:gridCol>
                <a:gridCol w="7924623">
                  <a:extLst>
                    <a:ext uri="{9D8B030D-6E8A-4147-A177-3AD203B41FA5}">
                      <a16:colId xmlns:a16="http://schemas.microsoft.com/office/drawing/2014/main" val="108923306"/>
                    </a:ext>
                  </a:extLst>
                </a:gridCol>
              </a:tblGrid>
              <a:tr h="3039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5352020"/>
                  </a:ext>
                </a:extLst>
              </a:tr>
              <a:tr h="47252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Unit </a:t>
                      </a:r>
                      <a:r>
                        <a:rPr lang="en-US" sz="1600" dirty="0" err="1">
                          <a:effectLst/>
                        </a:rPr>
                        <a:t>Hasil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 smtClean="0">
                          <a:effectLst/>
                        </a:rPr>
                        <a:t>Semasa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Tergendala</a:t>
                      </a:r>
                      <a:endParaRPr lang="en-MY" sz="1400" u="sng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en-US" sz="1400" dirty="0">
                          <a:effectLst/>
                        </a:rPr>
                        <a:t>1.Melakukan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gunakan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Buku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Daftar</a:t>
                      </a:r>
                      <a:r>
                        <a:rPr lang="en-US" sz="1400" dirty="0">
                          <a:effectLst/>
                        </a:rPr>
                        <a:t> PD101&amp; BCP01) </a:t>
                      </a:r>
                      <a:endParaRPr lang="en-MY" sz="1400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en-US" sz="1400" dirty="0">
                          <a:effectLst/>
                        </a:rPr>
                        <a:t>2.Mengguna </a:t>
                      </a:r>
                      <a:r>
                        <a:rPr lang="en-US" sz="1400" dirty="0" err="1">
                          <a:effectLst/>
                        </a:rPr>
                        <a:t>resit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penerimaan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bayaran</a:t>
                      </a:r>
                      <a:r>
                        <a:rPr lang="en-US" sz="1400" dirty="0">
                          <a:effectLst/>
                        </a:rPr>
                        <a:t> deposit</a:t>
                      </a:r>
                      <a:endParaRPr lang="en-MY" sz="1400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Selepas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Kembali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Beroperasi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marR="780415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 err="1">
                          <a:effectLst/>
                        </a:rPr>
                        <a:t>Menyambung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semula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aktiviti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melalui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endParaRPr lang="en-MY" sz="1400" dirty="0">
                        <a:effectLst/>
                      </a:endParaRPr>
                    </a:p>
                    <a:p>
                      <a:pPr marL="228600" marR="7804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marR="7804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Aktiviti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Pemulihan</a:t>
                      </a:r>
                      <a:r>
                        <a:rPr lang="en-US" sz="1400" u="sng" dirty="0">
                          <a:effectLst/>
                        </a:rPr>
                        <a:t> Data (</a:t>
                      </a:r>
                      <a:r>
                        <a:rPr lang="en-US" sz="1400" u="sng" dirty="0" err="1">
                          <a:effectLst/>
                        </a:rPr>
                        <a:t>Kontraktor</a:t>
                      </a:r>
                      <a:r>
                        <a:rPr lang="en-US" sz="1400" u="sng" dirty="0">
                          <a:effectLst/>
                        </a:rPr>
                        <a:t>)</a:t>
                      </a:r>
                      <a:endParaRPr lang="en-MY" sz="1400" u="sng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7010" algn="l"/>
                        </a:tabLst>
                      </a:pPr>
                      <a:r>
                        <a:rPr lang="en-US" sz="1400" dirty="0">
                          <a:effectLst/>
                        </a:rPr>
                        <a:t>1. </a:t>
                      </a:r>
                      <a:r>
                        <a:rPr lang="en-US" sz="1400" dirty="0" err="1">
                          <a:effectLst/>
                        </a:rPr>
                        <a:t>Menerima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senarai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nama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dimasukan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gunakan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Buku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Daftar</a:t>
                      </a:r>
                      <a:r>
                        <a:rPr lang="en-US" sz="1400" dirty="0">
                          <a:effectLst/>
                        </a:rPr>
                        <a:t> PD101 &amp; BCP01).</a:t>
                      </a:r>
                      <a:endParaRPr lang="en-MY" sz="1400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7010" algn="l"/>
                        </a:tabLst>
                      </a:pPr>
                      <a:r>
                        <a:rPr lang="en-US" sz="1400" dirty="0">
                          <a:effectLst/>
                        </a:rPr>
                        <a:t>2.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didaftarkan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semasa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tempoh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smtClean="0">
                          <a:effectLst/>
                        </a:rPr>
                        <a:t>BCP </a:t>
                      </a:r>
                      <a:r>
                        <a:rPr lang="en-US" sz="1400" dirty="0" err="1" smtClean="0">
                          <a:effectLst/>
                        </a:rPr>
                        <a:t>adalah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menggunakan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userlD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khas</a:t>
                      </a:r>
                      <a:r>
                        <a:rPr lang="en-US" sz="1400" dirty="0">
                          <a:effectLst/>
                        </a:rPr>
                        <a:t>; </a:t>
                      </a:r>
                      <a:r>
                        <a:rPr lang="en-US" sz="1400" dirty="0" err="1">
                          <a:effectLst/>
                        </a:rPr>
                        <a:t>contoh</a:t>
                      </a:r>
                      <a:r>
                        <a:rPr lang="en-US" sz="1400" dirty="0">
                          <a:effectLst/>
                        </a:rPr>
                        <a:t>: </a:t>
                      </a:r>
                      <a:r>
                        <a:rPr lang="en-US" sz="1400" dirty="0" err="1">
                          <a:effectLst/>
                        </a:rPr>
                        <a:t>BCPddmmyyXX</a:t>
                      </a:r>
                      <a:endParaRPr lang="en-MY" sz="1400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7010" algn="l"/>
                        </a:tabLst>
                      </a:pPr>
                      <a:r>
                        <a:rPr lang="en-US" sz="1400" dirty="0">
                          <a:effectLst/>
                        </a:rPr>
                        <a:t>3.Mendapatkan </a:t>
                      </a:r>
                      <a:r>
                        <a:rPr lang="en-US" sz="1400" dirty="0" err="1">
                          <a:effectLst/>
                        </a:rPr>
                        <a:t>pengesahan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kesahihan</a:t>
                      </a:r>
                      <a:r>
                        <a:rPr lang="en-US" sz="1400" dirty="0">
                          <a:effectLst/>
                        </a:rPr>
                        <a:t> data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telah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dimasukan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pengguna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207010"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701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Nota: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maklumat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pihak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kontraktor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hanya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tertakluk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perkara-perkara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SLA. </a:t>
                      </a:r>
                      <a:r>
                        <a:rPr lang="en-US" sz="1400" dirty="0" err="1">
                          <a:effectLst/>
                        </a:rPr>
                        <a:t>Bagi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perkara-perkara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diluar</a:t>
                      </a:r>
                      <a:r>
                        <a:rPr lang="en-US" sz="1400" dirty="0">
                          <a:effectLst/>
                        </a:rPr>
                        <a:t> SLA, </a:t>
                      </a:r>
                      <a:r>
                        <a:rPr lang="en-US" sz="1400" dirty="0" err="1">
                          <a:effectLst/>
                        </a:rPr>
                        <a:t>boleh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dengan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mendapatkan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persetujuan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pihak</a:t>
                      </a:r>
                      <a:r>
                        <a:rPr lang="en-US" sz="1400" dirty="0">
                          <a:effectLst/>
                        </a:rPr>
                        <a:t> hospital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6712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720256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17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-76200" y="1066800"/>
            <a:ext cx="92831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BAHAGIAN DAFTAR MASUK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27383" y="-2055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1464581"/>
            <a:ext cx="9144000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470050"/>
              </p:ext>
            </p:extLst>
          </p:nvPr>
        </p:nvGraphicFramePr>
        <p:xfrm>
          <a:off x="1119809" y="1690444"/>
          <a:ext cx="6904382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Visio" r:id="rId3" imgW="4876752" imgH="5000520" progId="Visio.Drawing.15">
                  <p:embed/>
                </p:oleObj>
              </mc:Choice>
              <mc:Fallback>
                <p:oleObj name="Visio" r:id="rId3" imgW="4876752" imgH="5000520" progId="Visio.Drawing.15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9809" y="1690444"/>
                        <a:ext cx="6904382" cy="5000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76200"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16281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143000" y="272388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18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BAHAGIAN DAFTAR MASUK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423083"/>
              </p:ext>
            </p:extLst>
          </p:nvPr>
        </p:nvGraphicFramePr>
        <p:xfrm>
          <a:off x="0" y="1600199"/>
          <a:ext cx="9144000" cy="50292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35835">
                  <a:extLst>
                    <a:ext uri="{9D8B030D-6E8A-4147-A177-3AD203B41FA5}">
                      <a16:colId xmlns:a16="http://schemas.microsoft.com/office/drawing/2014/main" val="3093122312"/>
                    </a:ext>
                  </a:extLst>
                </a:gridCol>
                <a:gridCol w="7708165">
                  <a:extLst>
                    <a:ext uri="{9D8B030D-6E8A-4147-A177-3AD203B41FA5}">
                      <a16:colId xmlns:a16="http://schemas.microsoft.com/office/drawing/2014/main" val="790307600"/>
                    </a:ext>
                  </a:extLst>
                </a:gridCol>
              </a:tblGrid>
              <a:tr h="3675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4587374"/>
                  </a:ext>
                </a:extLst>
              </a:tr>
              <a:tr h="46616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MY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Bahagian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Daftar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Masuk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MY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 smtClean="0">
                          <a:effectLst/>
                        </a:rPr>
                        <a:t>Semasa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Tergendala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21336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gunakan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Buku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Daftar</a:t>
                      </a:r>
                      <a:r>
                        <a:rPr lang="en-US" sz="1400" dirty="0">
                          <a:effectLst/>
                        </a:rPr>
                        <a:t> PD101&amp;BCP01).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21336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Mengguna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resit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penerimaan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bayaran</a:t>
                      </a:r>
                      <a:r>
                        <a:rPr lang="en-US" sz="1400" dirty="0">
                          <a:effectLst/>
                        </a:rPr>
                        <a:t> deposit</a:t>
                      </a:r>
                      <a:endParaRPr lang="en-MY" sz="1400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336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Selepas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Kembali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Beroperasi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marR="780415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dirty="0" err="1">
                          <a:effectLst/>
                        </a:rPr>
                        <a:t>Menyambung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semula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aktiviti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melalui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 </a:t>
                      </a:r>
                      <a:endParaRPr lang="en-MY" sz="1400" dirty="0">
                        <a:effectLst/>
                      </a:endParaRPr>
                    </a:p>
                    <a:p>
                      <a:pPr marL="466725" marR="7804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marR="7804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Aktiviti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Pemulihan</a:t>
                      </a:r>
                      <a:r>
                        <a:rPr lang="en-US" sz="1400" u="sng" dirty="0">
                          <a:effectLst/>
                        </a:rPr>
                        <a:t> Data (</a:t>
                      </a:r>
                      <a:r>
                        <a:rPr lang="en-US" sz="1400" u="sng" dirty="0" err="1">
                          <a:effectLst/>
                        </a:rPr>
                        <a:t>Kontraktor</a:t>
                      </a:r>
                      <a:r>
                        <a:rPr lang="en-US" sz="1400" u="sng" dirty="0">
                          <a:effectLst/>
                        </a:rPr>
                        <a:t>)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20701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Menerima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senarai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nama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dimasukan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Buku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Daftar</a:t>
                      </a:r>
                      <a:r>
                        <a:rPr lang="en-US" sz="1400" dirty="0">
                          <a:effectLst/>
                        </a:rPr>
                        <a:t> PD101 &amp;BCP01).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20701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didaftarkan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semasa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tempoh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BCPadalah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menggunakan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userlD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khas</a:t>
                      </a:r>
                      <a:r>
                        <a:rPr lang="en-US" sz="1400" dirty="0">
                          <a:effectLst/>
                        </a:rPr>
                        <a:t>; </a:t>
                      </a:r>
                      <a:r>
                        <a:rPr lang="en-US" sz="1400" dirty="0" err="1">
                          <a:effectLst/>
                        </a:rPr>
                        <a:t>contoh</a:t>
                      </a:r>
                      <a:r>
                        <a:rPr lang="en-US" sz="1400" dirty="0">
                          <a:effectLst/>
                        </a:rPr>
                        <a:t>: </a:t>
                      </a:r>
                      <a:r>
                        <a:rPr lang="en-US" sz="1400" dirty="0" err="1">
                          <a:effectLst/>
                        </a:rPr>
                        <a:t>BCPddmmyyXX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20701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Mendapatkan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pengesahan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kesahihan</a:t>
                      </a:r>
                      <a:r>
                        <a:rPr lang="en-US" sz="1400" dirty="0">
                          <a:effectLst/>
                        </a:rPr>
                        <a:t> data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telah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dimasukan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pengguna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207010"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701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Nota: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maklumat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pihak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kontraktor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hanya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tertakluk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perkara-perkara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SLA. </a:t>
                      </a:r>
                      <a:r>
                        <a:rPr lang="en-US" sz="1400" dirty="0" err="1">
                          <a:effectLst/>
                        </a:rPr>
                        <a:t>Bagi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perkara-perkara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diluar</a:t>
                      </a:r>
                      <a:r>
                        <a:rPr lang="en-US" sz="1400" dirty="0">
                          <a:effectLst/>
                        </a:rPr>
                        <a:t> SLA, </a:t>
                      </a:r>
                      <a:r>
                        <a:rPr lang="en-US" sz="1400" dirty="0" err="1">
                          <a:effectLst/>
                        </a:rPr>
                        <a:t>boleh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dengan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mendapatkan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persetujuan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pihak</a:t>
                      </a:r>
                      <a:r>
                        <a:rPr lang="en-US" sz="1400" dirty="0">
                          <a:effectLst/>
                        </a:rPr>
                        <a:t> hospital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8961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922377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207051" y="306108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19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-76200" y="1066800"/>
            <a:ext cx="92831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RINGKASAN KESELURUHAN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252" y="16842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910984" y="1550448"/>
            <a:ext cx="7348536" cy="4938713"/>
            <a:chOff x="661" y="963"/>
            <a:chExt cx="4629" cy="3111"/>
          </a:xfrm>
        </p:grpSpPr>
        <p:sp>
          <p:nvSpPr>
            <p:cNvPr id="2251" name="Freeform 285"/>
            <p:cNvSpPr>
              <a:spLocks/>
            </p:cNvSpPr>
            <p:nvPr/>
          </p:nvSpPr>
          <p:spPr bwMode="auto">
            <a:xfrm>
              <a:off x="3829" y="2344"/>
              <a:ext cx="1211" cy="545"/>
            </a:xfrm>
            <a:custGeom>
              <a:avLst/>
              <a:gdLst>
                <a:gd name="T0" fmla="*/ 1153 w 1153"/>
                <a:gd name="T1" fmla="*/ 0 h 900"/>
                <a:gd name="T2" fmla="*/ 1153 w 1153"/>
                <a:gd name="T3" fmla="*/ 900 h 900"/>
                <a:gd name="T4" fmla="*/ 0 w 1153"/>
                <a:gd name="T5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3" h="900">
                  <a:moveTo>
                    <a:pt x="1153" y="0"/>
                  </a:moveTo>
                  <a:lnTo>
                    <a:pt x="1153" y="900"/>
                  </a:lnTo>
                  <a:lnTo>
                    <a:pt x="0" y="900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7" name="AutoShape 3"/>
            <p:cNvSpPr>
              <a:spLocks noChangeAspect="1" noTextEdit="1"/>
            </p:cNvSpPr>
            <p:nvPr/>
          </p:nvSpPr>
          <p:spPr bwMode="auto">
            <a:xfrm>
              <a:off x="661" y="966"/>
              <a:ext cx="4603" cy="3102"/>
            </a:xfrm>
            <a:prstGeom prst="rect">
              <a:avLst/>
            </a:prstGeom>
            <a:solidFill>
              <a:srgbClr val="FFFFFF"/>
            </a:solidFill>
            <a:ln w="38100" cap="flat" cmpd="sng" algn="ctr">
              <a:solidFill>
                <a:srgbClr val="CC3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grpSp>
          <p:nvGrpSpPr>
            <p:cNvPr id="9" name="Group 205"/>
            <p:cNvGrpSpPr>
              <a:grpSpLocks/>
            </p:cNvGrpSpPr>
            <p:nvPr/>
          </p:nvGrpSpPr>
          <p:grpSpPr bwMode="auto">
            <a:xfrm>
              <a:off x="677" y="963"/>
              <a:ext cx="3989" cy="3111"/>
              <a:chOff x="677" y="963"/>
              <a:chExt cx="3989" cy="3111"/>
            </a:xfrm>
          </p:grpSpPr>
          <p:pic>
            <p:nvPicPr>
              <p:cNvPr id="2053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1" y="1044"/>
                <a:ext cx="534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4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1" y="1044"/>
                <a:ext cx="534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3" name="Freeform 7"/>
              <p:cNvSpPr>
                <a:spLocks/>
              </p:cNvSpPr>
              <p:nvPr/>
            </p:nvSpPr>
            <p:spPr bwMode="auto">
              <a:xfrm>
                <a:off x="1327" y="1059"/>
                <a:ext cx="471" cy="122"/>
              </a:xfrm>
              <a:custGeom>
                <a:avLst/>
                <a:gdLst>
                  <a:gd name="T0" fmla="*/ 227 w 1512"/>
                  <a:gd name="T1" fmla="*/ 454 h 454"/>
                  <a:gd name="T2" fmla="*/ 1285 w 1512"/>
                  <a:gd name="T3" fmla="*/ 454 h 454"/>
                  <a:gd name="T4" fmla="*/ 1512 w 1512"/>
                  <a:gd name="T5" fmla="*/ 227 h 454"/>
                  <a:gd name="T6" fmla="*/ 1285 w 1512"/>
                  <a:gd name="T7" fmla="*/ 0 h 454"/>
                  <a:gd name="T8" fmla="*/ 227 w 1512"/>
                  <a:gd name="T9" fmla="*/ 0 h 454"/>
                  <a:gd name="T10" fmla="*/ 0 w 1512"/>
                  <a:gd name="T11" fmla="*/ 227 h 454"/>
                  <a:gd name="T12" fmla="*/ 227 w 1512"/>
                  <a:gd name="T13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4">
                    <a:moveTo>
                      <a:pt x="227" y="454"/>
                    </a:moveTo>
                    <a:lnTo>
                      <a:pt x="1285" y="454"/>
                    </a:lnTo>
                    <a:cubicBezTo>
                      <a:pt x="1411" y="454"/>
                      <a:pt x="1512" y="352"/>
                      <a:pt x="1512" y="227"/>
                    </a:cubicBezTo>
                    <a:cubicBezTo>
                      <a:pt x="1512" y="102"/>
                      <a:pt x="1411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2"/>
                      <a:pt x="0" y="227"/>
                    </a:cubicBezTo>
                    <a:cubicBezTo>
                      <a:pt x="0" y="352"/>
                      <a:pt x="102" y="454"/>
                      <a:pt x="227" y="454"/>
                    </a:cubicBezTo>
                    <a:close/>
                  </a:path>
                </a:pathLst>
              </a:custGeom>
              <a:solidFill>
                <a:srgbClr val="4F88B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54" name="Freeform 8"/>
              <p:cNvSpPr>
                <a:spLocks/>
              </p:cNvSpPr>
              <p:nvPr/>
            </p:nvSpPr>
            <p:spPr bwMode="auto">
              <a:xfrm>
                <a:off x="1327" y="1059"/>
                <a:ext cx="471" cy="122"/>
              </a:xfrm>
              <a:custGeom>
                <a:avLst/>
                <a:gdLst>
                  <a:gd name="T0" fmla="*/ 227 w 1512"/>
                  <a:gd name="T1" fmla="*/ 454 h 454"/>
                  <a:gd name="T2" fmla="*/ 1285 w 1512"/>
                  <a:gd name="T3" fmla="*/ 454 h 454"/>
                  <a:gd name="T4" fmla="*/ 1512 w 1512"/>
                  <a:gd name="T5" fmla="*/ 227 h 454"/>
                  <a:gd name="T6" fmla="*/ 1285 w 1512"/>
                  <a:gd name="T7" fmla="*/ 0 h 454"/>
                  <a:gd name="T8" fmla="*/ 227 w 1512"/>
                  <a:gd name="T9" fmla="*/ 0 h 454"/>
                  <a:gd name="T10" fmla="*/ 0 w 1512"/>
                  <a:gd name="T11" fmla="*/ 227 h 454"/>
                  <a:gd name="T12" fmla="*/ 227 w 1512"/>
                  <a:gd name="T13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4">
                    <a:moveTo>
                      <a:pt x="227" y="454"/>
                    </a:moveTo>
                    <a:lnTo>
                      <a:pt x="1285" y="454"/>
                    </a:lnTo>
                    <a:cubicBezTo>
                      <a:pt x="1411" y="454"/>
                      <a:pt x="1512" y="352"/>
                      <a:pt x="1512" y="227"/>
                    </a:cubicBezTo>
                    <a:cubicBezTo>
                      <a:pt x="1512" y="102"/>
                      <a:pt x="1411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2"/>
                      <a:pt x="0" y="227"/>
                    </a:cubicBezTo>
                    <a:cubicBezTo>
                      <a:pt x="0" y="352"/>
                      <a:pt x="102" y="454"/>
                      <a:pt x="227" y="454"/>
                    </a:cubicBez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55" name="Rectangle 9"/>
              <p:cNvSpPr>
                <a:spLocks noChangeArrowheads="1"/>
              </p:cNvSpPr>
              <p:nvPr/>
            </p:nvSpPr>
            <p:spPr bwMode="auto">
              <a:xfrm>
                <a:off x="1513" y="1089"/>
                <a:ext cx="13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Start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058" name="Picture 1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5" y="1044"/>
                <a:ext cx="534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9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15" y="1044"/>
                <a:ext cx="534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56" name="Rectangle 12"/>
              <p:cNvSpPr>
                <a:spLocks noChangeArrowheads="1"/>
              </p:cNvSpPr>
              <p:nvPr/>
            </p:nvSpPr>
            <p:spPr bwMode="auto">
              <a:xfrm>
                <a:off x="1940" y="1059"/>
                <a:ext cx="472" cy="122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59" name="Rectangle 13"/>
              <p:cNvSpPr>
                <a:spLocks noChangeArrowheads="1"/>
              </p:cNvSpPr>
              <p:nvPr/>
            </p:nvSpPr>
            <p:spPr bwMode="auto">
              <a:xfrm>
                <a:off x="1940" y="1059"/>
                <a:ext cx="472" cy="122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60" name="Rectangle 14"/>
              <p:cNvSpPr>
                <a:spLocks noChangeArrowheads="1"/>
              </p:cNvSpPr>
              <p:nvPr/>
            </p:nvSpPr>
            <p:spPr bwMode="auto">
              <a:xfrm>
                <a:off x="2024" y="1089"/>
                <a:ext cx="349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Patient Arrival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063" name="Picture 1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9" y="1014"/>
                <a:ext cx="539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4" name="Picture 1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9" y="1014"/>
                <a:ext cx="539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61" name="Freeform 17"/>
              <p:cNvSpPr>
                <a:spLocks/>
              </p:cNvSpPr>
              <p:nvPr/>
            </p:nvSpPr>
            <p:spPr bwMode="auto">
              <a:xfrm>
                <a:off x="2647" y="1029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62" name="Freeform 18"/>
              <p:cNvSpPr>
                <a:spLocks/>
              </p:cNvSpPr>
              <p:nvPr/>
            </p:nvSpPr>
            <p:spPr bwMode="auto">
              <a:xfrm>
                <a:off x="2647" y="1029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63" name="Rectangle 19"/>
              <p:cNvSpPr>
                <a:spLocks noChangeArrowheads="1"/>
              </p:cNvSpPr>
              <p:nvPr/>
            </p:nvSpPr>
            <p:spPr bwMode="auto">
              <a:xfrm>
                <a:off x="2808" y="1061"/>
                <a:ext cx="19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64" name="Rectangle 20"/>
              <p:cNvSpPr>
                <a:spLocks noChangeArrowheads="1"/>
              </p:cNvSpPr>
              <p:nvPr/>
            </p:nvSpPr>
            <p:spPr bwMode="auto">
              <a:xfrm>
                <a:off x="2763" y="1116"/>
                <a:ext cx="25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65" name="Rectangle 21"/>
              <p:cNvSpPr>
                <a:spLocks noChangeArrowheads="1"/>
              </p:cNvSpPr>
              <p:nvPr/>
            </p:nvSpPr>
            <p:spPr bwMode="auto">
              <a:xfrm>
                <a:off x="2984" y="1116"/>
                <a:ext cx="5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070" name="Picture 2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1349"/>
                <a:ext cx="534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1" name="Picture 2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1349"/>
                <a:ext cx="534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68" name="Rectangle 24"/>
              <p:cNvSpPr>
                <a:spLocks noChangeArrowheads="1"/>
              </p:cNvSpPr>
              <p:nvPr/>
            </p:nvSpPr>
            <p:spPr bwMode="auto">
              <a:xfrm>
                <a:off x="3355" y="1363"/>
                <a:ext cx="472" cy="121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69" name="Rectangle 25"/>
              <p:cNvSpPr>
                <a:spLocks noChangeArrowheads="1"/>
              </p:cNvSpPr>
              <p:nvPr/>
            </p:nvSpPr>
            <p:spPr bwMode="auto">
              <a:xfrm>
                <a:off x="3355" y="1363"/>
                <a:ext cx="472" cy="121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0" name="Rectangle 26"/>
              <p:cNvSpPr>
                <a:spLocks noChangeArrowheads="1"/>
              </p:cNvSpPr>
              <p:nvPr/>
            </p:nvSpPr>
            <p:spPr bwMode="auto">
              <a:xfrm>
                <a:off x="3398" y="1392"/>
                <a:ext cx="42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Encounter Patient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71" name="Line 27"/>
              <p:cNvSpPr>
                <a:spLocks noChangeShapeType="1"/>
              </p:cNvSpPr>
              <p:nvPr/>
            </p:nvSpPr>
            <p:spPr bwMode="auto">
              <a:xfrm>
                <a:off x="1798" y="1120"/>
                <a:ext cx="101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2" name="Freeform 28"/>
              <p:cNvSpPr>
                <a:spLocks/>
              </p:cNvSpPr>
              <p:nvPr/>
            </p:nvSpPr>
            <p:spPr bwMode="auto">
              <a:xfrm>
                <a:off x="1893" y="1100"/>
                <a:ext cx="47" cy="40"/>
              </a:xfrm>
              <a:custGeom>
                <a:avLst/>
                <a:gdLst>
                  <a:gd name="T0" fmla="*/ 0 w 47"/>
                  <a:gd name="T1" fmla="*/ 0 h 40"/>
                  <a:gd name="T2" fmla="*/ 47 w 47"/>
                  <a:gd name="T3" fmla="*/ 20 h 40"/>
                  <a:gd name="T4" fmla="*/ 0 w 47"/>
                  <a:gd name="T5" fmla="*/ 40 h 40"/>
                  <a:gd name="T6" fmla="*/ 0 w 47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0">
                    <a:moveTo>
                      <a:pt x="0" y="0"/>
                    </a:moveTo>
                    <a:lnTo>
                      <a:pt x="47" y="20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3" name="Line 29"/>
              <p:cNvSpPr>
                <a:spLocks noChangeShapeType="1"/>
              </p:cNvSpPr>
              <p:nvPr/>
            </p:nvSpPr>
            <p:spPr bwMode="auto">
              <a:xfrm>
                <a:off x="2412" y="1120"/>
                <a:ext cx="195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4" name="Freeform 30"/>
              <p:cNvSpPr>
                <a:spLocks/>
              </p:cNvSpPr>
              <p:nvPr/>
            </p:nvSpPr>
            <p:spPr bwMode="auto">
              <a:xfrm>
                <a:off x="2601" y="1100"/>
                <a:ext cx="46" cy="40"/>
              </a:xfrm>
              <a:custGeom>
                <a:avLst/>
                <a:gdLst>
                  <a:gd name="T0" fmla="*/ 0 w 46"/>
                  <a:gd name="T1" fmla="*/ 0 h 40"/>
                  <a:gd name="T2" fmla="*/ 46 w 46"/>
                  <a:gd name="T3" fmla="*/ 20 h 40"/>
                  <a:gd name="T4" fmla="*/ 0 w 46"/>
                  <a:gd name="T5" fmla="*/ 40 h 40"/>
                  <a:gd name="T6" fmla="*/ 0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0" y="0"/>
                    </a:moveTo>
                    <a:lnTo>
                      <a:pt x="46" y="20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5" name="Line 31"/>
              <p:cNvSpPr>
                <a:spLocks noChangeShapeType="1"/>
              </p:cNvSpPr>
              <p:nvPr/>
            </p:nvSpPr>
            <p:spPr bwMode="auto">
              <a:xfrm>
                <a:off x="3119" y="1120"/>
                <a:ext cx="195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6" name="Freeform 32"/>
              <p:cNvSpPr>
                <a:spLocks/>
              </p:cNvSpPr>
              <p:nvPr/>
            </p:nvSpPr>
            <p:spPr bwMode="auto">
              <a:xfrm>
                <a:off x="3308" y="1100"/>
                <a:ext cx="47" cy="40"/>
              </a:xfrm>
              <a:custGeom>
                <a:avLst/>
                <a:gdLst>
                  <a:gd name="T0" fmla="*/ 0 w 47"/>
                  <a:gd name="T1" fmla="*/ 0 h 40"/>
                  <a:gd name="T2" fmla="*/ 47 w 47"/>
                  <a:gd name="T3" fmla="*/ 20 h 40"/>
                  <a:gd name="T4" fmla="*/ 0 w 47"/>
                  <a:gd name="T5" fmla="*/ 40 h 40"/>
                  <a:gd name="T6" fmla="*/ 0 w 47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0">
                    <a:moveTo>
                      <a:pt x="0" y="0"/>
                    </a:moveTo>
                    <a:lnTo>
                      <a:pt x="47" y="20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7" name="Rectangle 33"/>
              <p:cNvSpPr>
                <a:spLocks noChangeArrowheads="1"/>
              </p:cNvSpPr>
              <p:nvPr/>
            </p:nvSpPr>
            <p:spPr bwMode="auto">
              <a:xfrm>
                <a:off x="3201" y="1093"/>
                <a:ext cx="73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78" name="Rectangle 34"/>
              <p:cNvSpPr>
                <a:spLocks noChangeArrowheads="1"/>
              </p:cNvSpPr>
              <p:nvPr/>
            </p:nvSpPr>
            <p:spPr bwMode="auto">
              <a:xfrm>
                <a:off x="3203" y="1089"/>
                <a:ext cx="10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083" name="Picture 3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1593"/>
                <a:ext cx="544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84" name="Picture 36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1593"/>
                <a:ext cx="544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79" name="Freeform 37"/>
              <p:cNvSpPr>
                <a:spLocks/>
              </p:cNvSpPr>
              <p:nvPr/>
            </p:nvSpPr>
            <p:spPr bwMode="auto">
              <a:xfrm>
                <a:off x="3355" y="1606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80" name="Freeform 38"/>
              <p:cNvSpPr>
                <a:spLocks/>
              </p:cNvSpPr>
              <p:nvPr/>
            </p:nvSpPr>
            <p:spPr bwMode="auto">
              <a:xfrm>
                <a:off x="3355" y="1606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81" name="Rectangle 39"/>
              <p:cNvSpPr>
                <a:spLocks noChangeArrowheads="1"/>
              </p:cNvSpPr>
              <p:nvPr/>
            </p:nvSpPr>
            <p:spPr bwMode="auto">
              <a:xfrm>
                <a:off x="3515" y="1638"/>
                <a:ext cx="20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4" name="Rectangle 40"/>
              <p:cNvSpPr>
                <a:spLocks noChangeArrowheads="1"/>
              </p:cNvSpPr>
              <p:nvPr/>
            </p:nvSpPr>
            <p:spPr bwMode="auto">
              <a:xfrm>
                <a:off x="3473" y="1693"/>
                <a:ext cx="25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5" name="Rectangle 41"/>
              <p:cNvSpPr>
                <a:spLocks noChangeArrowheads="1"/>
              </p:cNvSpPr>
              <p:nvPr/>
            </p:nvSpPr>
            <p:spPr bwMode="auto">
              <a:xfrm>
                <a:off x="3689" y="1693"/>
                <a:ext cx="5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86" name="Line 42"/>
              <p:cNvSpPr>
                <a:spLocks noChangeShapeType="1"/>
              </p:cNvSpPr>
              <p:nvPr/>
            </p:nvSpPr>
            <p:spPr bwMode="auto">
              <a:xfrm>
                <a:off x="3591" y="1484"/>
                <a:ext cx="0" cy="87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89" name="Freeform 43"/>
              <p:cNvSpPr>
                <a:spLocks/>
              </p:cNvSpPr>
              <p:nvPr/>
            </p:nvSpPr>
            <p:spPr bwMode="auto">
              <a:xfrm>
                <a:off x="3568" y="1566"/>
                <a:ext cx="46" cy="40"/>
              </a:xfrm>
              <a:custGeom>
                <a:avLst/>
                <a:gdLst>
                  <a:gd name="T0" fmla="*/ 46 w 46"/>
                  <a:gd name="T1" fmla="*/ 0 h 40"/>
                  <a:gd name="T2" fmla="*/ 23 w 46"/>
                  <a:gd name="T3" fmla="*/ 40 h 40"/>
                  <a:gd name="T4" fmla="*/ 0 w 46"/>
                  <a:gd name="T5" fmla="*/ 0 h 40"/>
                  <a:gd name="T6" fmla="*/ 46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0"/>
                    </a:moveTo>
                    <a:lnTo>
                      <a:pt x="23" y="40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2092" name="Picture 44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1948"/>
                <a:ext cx="534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93" name="Picture 45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1948"/>
                <a:ext cx="534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90" name="Rectangle 46"/>
              <p:cNvSpPr>
                <a:spLocks noChangeArrowheads="1"/>
              </p:cNvSpPr>
              <p:nvPr/>
            </p:nvSpPr>
            <p:spPr bwMode="auto">
              <a:xfrm>
                <a:off x="3355" y="1960"/>
                <a:ext cx="472" cy="122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91" name="Rectangle 47"/>
              <p:cNvSpPr>
                <a:spLocks noChangeArrowheads="1"/>
              </p:cNvSpPr>
              <p:nvPr/>
            </p:nvSpPr>
            <p:spPr bwMode="auto">
              <a:xfrm>
                <a:off x="3355" y="1960"/>
                <a:ext cx="472" cy="122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92" name="Rectangle 48"/>
              <p:cNvSpPr>
                <a:spLocks noChangeArrowheads="1"/>
              </p:cNvSpPr>
              <p:nvPr/>
            </p:nvSpPr>
            <p:spPr bwMode="auto">
              <a:xfrm>
                <a:off x="3431" y="1962"/>
                <a:ext cx="37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Print Label and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5" name="Rectangle 49"/>
              <p:cNvSpPr>
                <a:spLocks noChangeArrowheads="1"/>
              </p:cNvSpPr>
              <p:nvPr/>
            </p:nvSpPr>
            <p:spPr bwMode="auto">
              <a:xfrm>
                <a:off x="3512" y="2017"/>
                <a:ext cx="19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Receipt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96" name="Freeform 50"/>
              <p:cNvSpPr>
                <a:spLocks/>
              </p:cNvSpPr>
              <p:nvPr/>
            </p:nvSpPr>
            <p:spPr bwMode="auto">
              <a:xfrm>
                <a:off x="2883" y="1211"/>
                <a:ext cx="431" cy="213"/>
              </a:xfrm>
              <a:custGeom>
                <a:avLst/>
                <a:gdLst>
                  <a:gd name="T0" fmla="*/ 0 w 431"/>
                  <a:gd name="T1" fmla="*/ 0 h 213"/>
                  <a:gd name="T2" fmla="*/ 0 w 431"/>
                  <a:gd name="T3" fmla="*/ 213 h 213"/>
                  <a:gd name="T4" fmla="*/ 431 w 431"/>
                  <a:gd name="T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" h="213">
                    <a:moveTo>
                      <a:pt x="0" y="0"/>
                    </a:moveTo>
                    <a:lnTo>
                      <a:pt x="0" y="213"/>
                    </a:lnTo>
                    <a:lnTo>
                      <a:pt x="431" y="213"/>
                    </a:lnTo>
                  </a:path>
                </a:pathLst>
              </a:cu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97" name="Freeform 51"/>
              <p:cNvSpPr>
                <a:spLocks/>
              </p:cNvSpPr>
              <p:nvPr/>
            </p:nvSpPr>
            <p:spPr bwMode="auto">
              <a:xfrm>
                <a:off x="3308" y="1404"/>
                <a:ext cx="47" cy="40"/>
              </a:xfrm>
              <a:custGeom>
                <a:avLst/>
                <a:gdLst>
                  <a:gd name="T0" fmla="*/ 0 w 47"/>
                  <a:gd name="T1" fmla="*/ 0 h 40"/>
                  <a:gd name="T2" fmla="*/ 47 w 47"/>
                  <a:gd name="T3" fmla="*/ 20 h 40"/>
                  <a:gd name="T4" fmla="*/ 0 w 47"/>
                  <a:gd name="T5" fmla="*/ 40 h 40"/>
                  <a:gd name="T6" fmla="*/ 0 w 47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0">
                    <a:moveTo>
                      <a:pt x="0" y="0"/>
                    </a:moveTo>
                    <a:lnTo>
                      <a:pt x="47" y="20"/>
                    </a:lnTo>
                    <a:lnTo>
                      <a:pt x="0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98" name="Rectangle 52"/>
              <p:cNvSpPr>
                <a:spLocks noChangeArrowheads="1"/>
              </p:cNvSpPr>
              <p:nvPr/>
            </p:nvSpPr>
            <p:spPr bwMode="auto">
              <a:xfrm>
                <a:off x="3097" y="1384"/>
                <a:ext cx="63" cy="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299" name="Rectangle 53"/>
              <p:cNvSpPr>
                <a:spLocks noChangeArrowheads="1"/>
              </p:cNvSpPr>
              <p:nvPr/>
            </p:nvSpPr>
            <p:spPr bwMode="auto">
              <a:xfrm>
                <a:off x="3100" y="1380"/>
                <a:ext cx="9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0" name="Line 54"/>
              <p:cNvSpPr>
                <a:spLocks noChangeShapeType="1"/>
              </p:cNvSpPr>
              <p:nvPr/>
            </p:nvSpPr>
            <p:spPr bwMode="auto">
              <a:xfrm>
                <a:off x="3591" y="1788"/>
                <a:ext cx="0" cy="137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01" name="Freeform 55"/>
              <p:cNvSpPr>
                <a:spLocks/>
              </p:cNvSpPr>
              <p:nvPr/>
            </p:nvSpPr>
            <p:spPr bwMode="auto">
              <a:xfrm>
                <a:off x="3568" y="1920"/>
                <a:ext cx="46" cy="40"/>
              </a:xfrm>
              <a:custGeom>
                <a:avLst/>
                <a:gdLst>
                  <a:gd name="T0" fmla="*/ 46 w 46"/>
                  <a:gd name="T1" fmla="*/ 0 h 40"/>
                  <a:gd name="T2" fmla="*/ 23 w 46"/>
                  <a:gd name="T3" fmla="*/ 40 h 40"/>
                  <a:gd name="T4" fmla="*/ 0 w 46"/>
                  <a:gd name="T5" fmla="*/ 0 h 40"/>
                  <a:gd name="T6" fmla="*/ 46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0"/>
                    </a:moveTo>
                    <a:lnTo>
                      <a:pt x="23" y="40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02" name="Rectangle 56"/>
              <p:cNvSpPr>
                <a:spLocks noChangeArrowheads="1"/>
              </p:cNvSpPr>
              <p:nvPr/>
            </p:nvSpPr>
            <p:spPr bwMode="auto">
              <a:xfrm>
                <a:off x="3560" y="1846"/>
                <a:ext cx="62" cy="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03" name="Rectangle 57"/>
              <p:cNvSpPr>
                <a:spLocks noChangeArrowheads="1"/>
              </p:cNvSpPr>
              <p:nvPr/>
            </p:nvSpPr>
            <p:spPr bwMode="auto">
              <a:xfrm>
                <a:off x="3562" y="1843"/>
                <a:ext cx="9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06" name="Picture 58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1" y="3778"/>
                <a:ext cx="5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07" name="Picture 5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91" y="3778"/>
                <a:ext cx="534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04" name="Freeform 60"/>
              <p:cNvSpPr>
                <a:spLocks/>
              </p:cNvSpPr>
              <p:nvPr/>
            </p:nvSpPr>
            <p:spPr bwMode="auto">
              <a:xfrm>
                <a:off x="1407" y="3792"/>
                <a:ext cx="483" cy="243"/>
              </a:xfrm>
              <a:custGeom>
                <a:avLst/>
                <a:gdLst>
                  <a:gd name="T0" fmla="*/ 151 w 1549"/>
                  <a:gd name="T1" fmla="*/ 0 h 907"/>
                  <a:gd name="T2" fmla="*/ 1549 w 1549"/>
                  <a:gd name="T3" fmla="*/ 0 h 907"/>
                  <a:gd name="T4" fmla="*/ 1549 w 1549"/>
                  <a:gd name="T5" fmla="*/ 907 h 907"/>
                  <a:gd name="T6" fmla="*/ 151 w 1549"/>
                  <a:gd name="T7" fmla="*/ 907 h 907"/>
                  <a:gd name="T8" fmla="*/ 151 w 1549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9" h="907">
                    <a:moveTo>
                      <a:pt x="151" y="0"/>
                    </a:moveTo>
                    <a:lnTo>
                      <a:pt x="1549" y="0"/>
                    </a:lnTo>
                    <a:cubicBezTo>
                      <a:pt x="1398" y="283"/>
                      <a:pt x="1398" y="624"/>
                      <a:pt x="1549" y="907"/>
                    </a:cubicBezTo>
                    <a:lnTo>
                      <a:pt x="151" y="907"/>
                    </a:lnTo>
                    <a:cubicBezTo>
                      <a:pt x="0" y="624"/>
                      <a:pt x="0" y="283"/>
                      <a:pt x="151" y="0"/>
                    </a:cubicBez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05" name="Freeform 61"/>
              <p:cNvSpPr>
                <a:spLocks/>
              </p:cNvSpPr>
              <p:nvPr/>
            </p:nvSpPr>
            <p:spPr bwMode="auto">
              <a:xfrm>
                <a:off x="1407" y="3792"/>
                <a:ext cx="483" cy="243"/>
              </a:xfrm>
              <a:custGeom>
                <a:avLst/>
                <a:gdLst>
                  <a:gd name="T0" fmla="*/ 151 w 1549"/>
                  <a:gd name="T1" fmla="*/ 0 h 907"/>
                  <a:gd name="T2" fmla="*/ 1549 w 1549"/>
                  <a:gd name="T3" fmla="*/ 0 h 907"/>
                  <a:gd name="T4" fmla="*/ 1549 w 1549"/>
                  <a:gd name="T5" fmla="*/ 907 h 907"/>
                  <a:gd name="T6" fmla="*/ 151 w 1549"/>
                  <a:gd name="T7" fmla="*/ 907 h 907"/>
                  <a:gd name="T8" fmla="*/ 151 w 1549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9" h="907">
                    <a:moveTo>
                      <a:pt x="151" y="0"/>
                    </a:moveTo>
                    <a:lnTo>
                      <a:pt x="1549" y="0"/>
                    </a:lnTo>
                    <a:cubicBezTo>
                      <a:pt x="1398" y="283"/>
                      <a:pt x="1398" y="624"/>
                      <a:pt x="1549" y="907"/>
                    </a:cubicBezTo>
                    <a:lnTo>
                      <a:pt x="151" y="907"/>
                    </a:lnTo>
                    <a:cubicBezTo>
                      <a:pt x="0" y="624"/>
                      <a:pt x="0" y="283"/>
                      <a:pt x="151" y="0"/>
                    </a:cubicBez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06" name="Rectangle 62"/>
              <p:cNvSpPr>
                <a:spLocks noChangeArrowheads="1"/>
              </p:cNvSpPr>
              <p:nvPr/>
            </p:nvSpPr>
            <p:spPr bwMode="auto">
              <a:xfrm>
                <a:off x="1528" y="3827"/>
                <a:ext cx="30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Stored Data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7" name="Rectangle 63"/>
              <p:cNvSpPr>
                <a:spLocks noChangeArrowheads="1"/>
              </p:cNvSpPr>
              <p:nvPr/>
            </p:nvSpPr>
            <p:spPr bwMode="auto">
              <a:xfrm>
                <a:off x="1470" y="3882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8" name="Rectangle 64"/>
              <p:cNvSpPr>
                <a:spLocks noChangeArrowheads="1"/>
              </p:cNvSpPr>
              <p:nvPr/>
            </p:nvSpPr>
            <p:spPr bwMode="auto">
              <a:xfrm>
                <a:off x="1486" y="3882"/>
                <a:ext cx="2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Front End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09" name="Rectangle 65"/>
              <p:cNvSpPr>
                <a:spLocks noChangeArrowheads="1"/>
              </p:cNvSpPr>
              <p:nvPr/>
            </p:nvSpPr>
            <p:spPr bwMode="auto">
              <a:xfrm>
                <a:off x="1697" y="3882"/>
                <a:ext cx="5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2" name="Rectangle 66"/>
              <p:cNvSpPr>
                <a:spLocks noChangeArrowheads="1"/>
              </p:cNvSpPr>
              <p:nvPr/>
            </p:nvSpPr>
            <p:spPr bwMode="auto">
              <a:xfrm>
                <a:off x="1718" y="3882"/>
                <a:ext cx="16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Pump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3" name="Rectangle 67"/>
              <p:cNvSpPr>
                <a:spLocks noChangeArrowheads="1"/>
              </p:cNvSpPr>
              <p:nvPr/>
            </p:nvSpPr>
            <p:spPr bwMode="auto">
              <a:xfrm>
                <a:off x="1598" y="3937"/>
                <a:ext cx="13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Data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14" name="Rectangle 68"/>
              <p:cNvSpPr>
                <a:spLocks noChangeArrowheads="1"/>
              </p:cNvSpPr>
              <p:nvPr/>
            </p:nvSpPr>
            <p:spPr bwMode="auto">
              <a:xfrm>
                <a:off x="1700" y="3937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17" name="Picture 69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2523"/>
                <a:ext cx="534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8" name="Picture 70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2523"/>
                <a:ext cx="534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15" name="Rectangle 71"/>
              <p:cNvSpPr>
                <a:spLocks noChangeArrowheads="1"/>
              </p:cNvSpPr>
              <p:nvPr/>
            </p:nvSpPr>
            <p:spPr bwMode="auto">
              <a:xfrm>
                <a:off x="3355" y="2537"/>
                <a:ext cx="472" cy="121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18" name="Rectangle 72"/>
              <p:cNvSpPr>
                <a:spLocks noChangeArrowheads="1"/>
              </p:cNvSpPr>
              <p:nvPr/>
            </p:nvSpPr>
            <p:spPr bwMode="auto">
              <a:xfrm>
                <a:off x="3355" y="2537"/>
                <a:ext cx="472" cy="121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19" name="Rectangle 73"/>
              <p:cNvSpPr>
                <a:spLocks noChangeArrowheads="1"/>
              </p:cNvSpPr>
              <p:nvPr/>
            </p:nvSpPr>
            <p:spPr bwMode="auto">
              <a:xfrm>
                <a:off x="3520" y="2566"/>
                <a:ext cx="17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Orders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22" name="Picture 74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3170"/>
                <a:ext cx="534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3" name="Picture 75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3170"/>
                <a:ext cx="534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20" name="Rectangle 76"/>
              <p:cNvSpPr>
                <a:spLocks noChangeArrowheads="1"/>
              </p:cNvSpPr>
              <p:nvPr/>
            </p:nvSpPr>
            <p:spPr bwMode="auto">
              <a:xfrm>
                <a:off x="3355" y="3185"/>
                <a:ext cx="472" cy="121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1" name="Rectangle 77"/>
              <p:cNvSpPr>
                <a:spLocks noChangeArrowheads="1"/>
              </p:cNvSpPr>
              <p:nvPr/>
            </p:nvSpPr>
            <p:spPr bwMode="auto">
              <a:xfrm>
                <a:off x="3355" y="3185"/>
                <a:ext cx="472" cy="121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2" name="Rectangle 78"/>
              <p:cNvSpPr>
                <a:spLocks noChangeArrowheads="1"/>
              </p:cNvSpPr>
              <p:nvPr/>
            </p:nvSpPr>
            <p:spPr bwMode="auto">
              <a:xfrm>
                <a:off x="3487" y="3214"/>
                <a:ext cx="25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27" name="Picture 79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" y="3838"/>
                <a:ext cx="534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8" name="Picture 80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7" y="3838"/>
                <a:ext cx="534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23" name="Freeform 81"/>
              <p:cNvSpPr>
                <a:spLocks/>
              </p:cNvSpPr>
              <p:nvPr/>
            </p:nvSpPr>
            <p:spPr bwMode="auto">
              <a:xfrm>
                <a:off x="702" y="3853"/>
                <a:ext cx="472" cy="121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0" y="453"/>
                      <a:pt x="1512" y="352"/>
                      <a:pt x="1512" y="227"/>
                    </a:cubicBezTo>
                    <a:cubicBezTo>
                      <a:pt x="1512" y="101"/>
                      <a:pt x="1410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solidFill>
                <a:srgbClr val="4F88B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4" name="Freeform 82"/>
              <p:cNvSpPr>
                <a:spLocks/>
              </p:cNvSpPr>
              <p:nvPr/>
            </p:nvSpPr>
            <p:spPr bwMode="auto">
              <a:xfrm>
                <a:off x="702" y="3853"/>
                <a:ext cx="472" cy="121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0" y="453"/>
                      <a:pt x="1512" y="352"/>
                      <a:pt x="1512" y="227"/>
                    </a:cubicBezTo>
                    <a:cubicBezTo>
                      <a:pt x="1512" y="101"/>
                      <a:pt x="1410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5" name="Rectangle 83"/>
              <p:cNvSpPr>
                <a:spLocks noChangeArrowheads="1"/>
              </p:cNvSpPr>
              <p:nvPr/>
            </p:nvSpPr>
            <p:spPr bwMode="auto">
              <a:xfrm>
                <a:off x="900" y="3882"/>
                <a:ext cx="11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End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26" name="Line 84"/>
              <p:cNvSpPr>
                <a:spLocks noChangeShapeType="1"/>
              </p:cNvSpPr>
              <p:nvPr/>
            </p:nvSpPr>
            <p:spPr bwMode="auto">
              <a:xfrm flipH="1">
                <a:off x="1215" y="3914"/>
                <a:ext cx="204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7" name="Freeform 85"/>
              <p:cNvSpPr>
                <a:spLocks/>
              </p:cNvSpPr>
              <p:nvPr/>
            </p:nvSpPr>
            <p:spPr bwMode="auto">
              <a:xfrm>
                <a:off x="1174" y="3893"/>
                <a:ext cx="47" cy="41"/>
              </a:xfrm>
              <a:custGeom>
                <a:avLst/>
                <a:gdLst>
                  <a:gd name="T0" fmla="*/ 47 w 47"/>
                  <a:gd name="T1" fmla="*/ 41 h 41"/>
                  <a:gd name="T2" fmla="*/ 0 w 47"/>
                  <a:gd name="T3" fmla="*/ 21 h 41"/>
                  <a:gd name="T4" fmla="*/ 47 w 47"/>
                  <a:gd name="T5" fmla="*/ 0 h 41"/>
                  <a:gd name="T6" fmla="*/ 47 w 47"/>
                  <a:gd name="T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1">
                    <a:moveTo>
                      <a:pt x="47" y="41"/>
                    </a:moveTo>
                    <a:lnTo>
                      <a:pt x="0" y="21"/>
                    </a:lnTo>
                    <a:lnTo>
                      <a:pt x="47" y="0"/>
                    </a:lnTo>
                    <a:lnTo>
                      <a:pt x="47" y="41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8" name="Line 86"/>
              <p:cNvSpPr>
                <a:spLocks noChangeShapeType="1"/>
              </p:cNvSpPr>
              <p:nvPr/>
            </p:nvSpPr>
            <p:spPr bwMode="auto">
              <a:xfrm>
                <a:off x="3591" y="2658"/>
                <a:ext cx="0" cy="97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29" name="Freeform 87"/>
              <p:cNvSpPr>
                <a:spLocks/>
              </p:cNvSpPr>
              <p:nvPr/>
            </p:nvSpPr>
            <p:spPr bwMode="auto">
              <a:xfrm>
                <a:off x="3568" y="2750"/>
                <a:ext cx="46" cy="40"/>
              </a:xfrm>
              <a:custGeom>
                <a:avLst/>
                <a:gdLst>
                  <a:gd name="T0" fmla="*/ 46 w 46"/>
                  <a:gd name="T1" fmla="*/ 0 h 40"/>
                  <a:gd name="T2" fmla="*/ 23 w 46"/>
                  <a:gd name="T3" fmla="*/ 40 h 40"/>
                  <a:gd name="T4" fmla="*/ 0 w 46"/>
                  <a:gd name="T5" fmla="*/ 0 h 40"/>
                  <a:gd name="T6" fmla="*/ 46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0"/>
                    </a:moveTo>
                    <a:lnTo>
                      <a:pt x="23" y="40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2136" name="Picture 88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2775"/>
                <a:ext cx="54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7" name="Picture 89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2775"/>
                <a:ext cx="54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30" name="Freeform 90"/>
              <p:cNvSpPr>
                <a:spLocks/>
              </p:cNvSpPr>
              <p:nvPr/>
            </p:nvSpPr>
            <p:spPr bwMode="auto">
              <a:xfrm>
                <a:off x="3355" y="2790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31" name="Freeform 91"/>
              <p:cNvSpPr>
                <a:spLocks/>
              </p:cNvSpPr>
              <p:nvPr/>
            </p:nvSpPr>
            <p:spPr bwMode="auto">
              <a:xfrm>
                <a:off x="3355" y="2790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32" name="Rectangle 92"/>
              <p:cNvSpPr>
                <a:spLocks noChangeArrowheads="1"/>
              </p:cNvSpPr>
              <p:nvPr/>
            </p:nvSpPr>
            <p:spPr bwMode="auto">
              <a:xfrm>
                <a:off x="3515" y="2822"/>
                <a:ext cx="20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3" name="Rectangle 93"/>
              <p:cNvSpPr>
                <a:spLocks noChangeArrowheads="1"/>
              </p:cNvSpPr>
              <p:nvPr/>
            </p:nvSpPr>
            <p:spPr bwMode="auto">
              <a:xfrm>
                <a:off x="3473" y="2877"/>
                <a:ext cx="25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4" name="Rectangle 94"/>
              <p:cNvSpPr>
                <a:spLocks noChangeArrowheads="1"/>
              </p:cNvSpPr>
              <p:nvPr/>
            </p:nvSpPr>
            <p:spPr bwMode="auto">
              <a:xfrm>
                <a:off x="3689" y="2877"/>
                <a:ext cx="5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35" name="Line 95"/>
              <p:cNvSpPr>
                <a:spLocks noChangeShapeType="1"/>
              </p:cNvSpPr>
              <p:nvPr/>
            </p:nvSpPr>
            <p:spPr bwMode="auto">
              <a:xfrm>
                <a:off x="3591" y="2972"/>
                <a:ext cx="0" cy="178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36" name="Freeform 96"/>
              <p:cNvSpPr>
                <a:spLocks/>
              </p:cNvSpPr>
              <p:nvPr/>
            </p:nvSpPr>
            <p:spPr bwMode="auto">
              <a:xfrm>
                <a:off x="3568" y="3144"/>
                <a:ext cx="46" cy="41"/>
              </a:xfrm>
              <a:custGeom>
                <a:avLst/>
                <a:gdLst>
                  <a:gd name="T0" fmla="*/ 46 w 46"/>
                  <a:gd name="T1" fmla="*/ 0 h 41"/>
                  <a:gd name="T2" fmla="*/ 23 w 46"/>
                  <a:gd name="T3" fmla="*/ 41 h 41"/>
                  <a:gd name="T4" fmla="*/ 0 w 46"/>
                  <a:gd name="T5" fmla="*/ 0 h 41"/>
                  <a:gd name="T6" fmla="*/ 46 w 46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1">
                    <a:moveTo>
                      <a:pt x="46" y="0"/>
                    </a:moveTo>
                    <a:lnTo>
                      <a:pt x="23" y="41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37" name="Rectangle 97"/>
              <p:cNvSpPr>
                <a:spLocks noChangeArrowheads="1"/>
              </p:cNvSpPr>
              <p:nvPr/>
            </p:nvSpPr>
            <p:spPr bwMode="auto">
              <a:xfrm>
                <a:off x="3560" y="3051"/>
                <a:ext cx="62" cy="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38" name="Rectangle 98"/>
              <p:cNvSpPr>
                <a:spLocks noChangeArrowheads="1"/>
              </p:cNvSpPr>
              <p:nvPr/>
            </p:nvSpPr>
            <p:spPr bwMode="auto">
              <a:xfrm>
                <a:off x="3562" y="3047"/>
                <a:ext cx="9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47" name="Picture 99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2180"/>
                <a:ext cx="544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8" name="Picture 100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2180"/>
                <a:ext cx="544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39" name="Freeform 101"/>
              <p:cNvSpPr>
                <a:spLocks/>
              </p:cNvSpPr>
              <p:nvPr/>
            </p:nvSpPr>
            <p:spPr bwMode="auto">
              <a:xfrm>
                <a:off x="3355" y="2193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0" name="Freeform 102"/>
              <p:cNvSpPr>
                <a:spLocks/>
              </p:cNvSpPr>
              <p:nvPr/>
            </p:nvSpPr>
            <p:spPr bwMode="auto">
              <a:xfrm>
                <a:off x="3355" y="2193"/>
                <a:ext cx="472" cy="182"/>
              </a:xfrm>
              <a:custGeom>
                <a:avLst/>
                <a:gdLst>
                  <a:gd name="T0" fmla="*/ 0 w 472"/>
                  <a:gd name="T1" fmla="*/ 91 h 182"/>
                  <a:gd name="T2" fmla="*/ 236 w 472"/>
                  <a:gd name="T3" fmla="*/ 0 h 182"/>
                  <a:gd name="T4" fmla="*/ 472 w 472"/>
                  <a:gd name="T5" fmla="*/ 91 h 182"/>
                  <a:gd name="T6" fmla="*/ 236 w 472"/>
                  <a:gd name="T7" fmla="*/ 182 h 182"/>
                  <a:gd name="T8" fmla="*/ 0 w 472"/>
                  <a:gd name="T9" fmla="*/ 9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2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2"/>
                    </a:lnTo>
                    <a:lnTo>
                      <a:pt x="0" y="91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1" name="Rectangle 103"/>
              <p:cNvSpPr>
                <a:spLocks noChangeArrowheads="1"/>
              </p:cNvSpPr>
              <p:nvPr/>
            </p:nvSpPr>
            <p:spPr bwMode="auto">
              <a:xfrm>
                <a:off x="3515" y="2225"/>
                <a:ext cx="20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2" name="Rectangle 104"/>
              <p:cNvSpPr>
                <a:spLocks noChangeArrowheads="1"/>
              </p:cNvSpPr>
              <p:nvPr/>
            </p:nvSpPr>
            <p:spPr bwMode="auto">
              <a:xfrm>
                <a:off x="3473" y="2280"/>
                <a:ext cx="25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3" name="Rectangle 105"/>
              <p:cNvSpPr>
                <a:spLocks noChangeArrowheads="1"/>
              </p:cNvSpPr>
              <p:nvPr/>
            </p:nvSpPr>
            <p:spPr bwMode="auto">
              <a:xfrm>
                <a:off x="3689" y="2280"/>
                <a:ext cx="5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44" name="Line 106"/>
              <p:cNvSpPr>
                <a:spLocks noChangeShapeType="1"/>
              </p:cNvSpPr>
              <p:nvPr/>
            </p:nvSpPr>
            <p:spPr bwMode="auto">
              <a:xfrm>
                <a:off x="3591" y="2082"/>
                <a:ext cx="0" cy="76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5" name="Freeform 107"/>
              <p:cNvSpPr>
                <a:spLocks/>
              </p:cNvSpPr>
              <p:nvPr/>
            </p:nvSpPr>
            <p:spPr bwMode="auto">
              <a:xfrm>
                <a:off x="3568" y="2153"/>
                <a:ext cx="46" cy="40"/>
              </a:xfrm>
              <a:custGeom>
                <a:avLst/>
                <a:gdLst>
                  <a:gd name="T0" fmla="*/ 46 w 46"/>
                  <a:gd name="T1" fmla="*/ 0 h 40"/>
                  <a:gd name="T2" fmla="*/ 23 w 46"/>
                  <a:gd name="T3" fmla="*/ 40 h 40"/>
                  <a:gd name="T4" fmla="*/ 0 w 46"/>
                  <a:gd name="T5" fmla="*/ 0 h 40"/>
                  <a:gd name="T6" fmla="*/ 46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0"/>
                    </a:moveTo>
                    <a:lnTo>
                      <a:pt x="23" y="40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6" name="Line 108"/>
              <p:cNvSpPr>
                <a:spLocks noChangeShapeType="1"/>
              </p:cNvSpPr>
              <p:nvPr/>
            </p:nvSpPr>
            <p:spPr bwMode="auto">
              <a:xfrm flipH="1">
                <a:off x="2725" y="2881"/>
                <a:ext cx="630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7" name="Freeform 109"/>
              <p:cNvSpPr>
                <a:spLocks/>
              </p:cNvSpPr>
              <p:nvPr/>
            </p:nvSpPr>
            <p:spPr bwMode="auto">
              <a:xfrm>
                <a:off x="2684" y="2861"/>
                <a:ext cx="46" cy="40"/>
              </a:xfrm>
              <a:custGeom>
                <a:avLst/>
                <a:gdLst>
                  <a:gd name="T0" fmla="*/ 46 w 46"/>
                  <a:gd name="T1" fmla="*/ 40 h 40"/>
                  <a:gd name="T2" fmla="*/ 0 w 46"/>
                  <a:gd name="T3" fmla="*/ 20 h 40"/>
                  <a:gd name="T4" fmla="*/ 46 w 46"/>
                  <a:gd name="T5" fmla="*/ 0 h 40"/>
                  <a:gd name="T6" fmla="*/ 46 w 4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40"/>
                    </a:moveTo>
                    <a:lnTo>
                      <a:pt x="0" y="20"/>
                    </a:lnTo>
                    <a:lnTo>
                      <a:pt x="46" y="0"/>
                    </a:lnTo>
                    <a:lnTo>
                      <a:pt x="46" y="4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8" name="Rectangle 110"/>
              <p:cNvSpPr>
                <a:spLocks noChangeArrowheads="1"/>
              </p:cNvSpPr>
              <p:nvPr/>
            </p:nvSpPr>
            <p:spPr bwMode="auto">
              <a:xfrm>
                <a:off x="2983" y="2854"/>
                <a:ext cx="73" cy="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49" name="Rectangle 111"/>
              <p:cNvSpPr>
                <a:spLocks noChangeArrowheads="1"/>
              </p:cNvSpPr>
              <p:nvPr/>
            </p:nvSpPr>
            <p:spPr bwMode="auto">
              <a:xfrm>
                <a:off x="2985" y="2850"/>
                <a:ext cx="10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0" name="Line 112"/>
              <p:cNvSpPr>
                <a:spLocks noChangeShapeType="1"/>
              </p:cNvSpPr>
              <p:nvPr/>
            </p:nvSpPr>
            <p:spPr bwMode="auto">
              <a:xfrm>
                <a:off x="3591" y="2375"/>
                <a:ext cx="0" cy="127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51" name="Freeform 113"/>
              <p:cNvSpPr>
                <a:spLocks/>
              </p:cNvSpPr>
              <p:nvPr/>
            </p:nvSpPr>
            <p:spPr bwMode="auto">
              <a:xfrm>
                <a:off x="3568" y="2497"/>
                <a:ext cx="46" cy="40"/>
              </a:xfrm>
              <a:custGeom>
                <a:avLst/>
                <a:gdLst>
                  <a:gd name="T0" fmla="*/ 46 w 46"/>
                  <a:gd name="T1" fmla="*/ 0 h 40"/>
                  <a:gd name="T2" fmla="*/ 23 w 46"/>
                  <a:gd name="T3" fmla="*/ 40 h 40"/>
                  <a:gd name="T4" fmla="*/ 0 w 46"/>
                  <a:gd name="T5" fmla="*/ 0 h 40"/>
                  <a:gd name="T6" fmla="*/ 46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0"/>
                    </a:moveTo>
                    <a:lnTo>
                      <a:pt x="23" y="40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52" name="Rectangle 114"/>
              <p:cNvSpPr>
                <a:spLocks noChangeArrowheads="1"/>
              </p:cNvSpPr>
              <p:nvPr/>
            </p:nvSpPr>
            <p:spPr bwMode="auto">
              <a:xfrm>
                <a:off x="3560" y="2429"/>
                <a:ext cx="62" cy="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53" name="Rectangle 115"/>
              <p:cNvSpPr>
                <a:spLocks noChangeArrowheads="1"/>
              </p:cNvSpPr>
              <p:nvPr/>
            </p:nvSpPr>
            <p:spPr bwMode="auto">
              <a:xfrm>
                <a:off x="3562" y="2425"/>
                <a:ext cx="9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4" name="Line 116"/>
              <p:cNvSpPr>
                <a:spLocks noChangeShapeType="1"/>
              </p:cNvSpPr>
              <p:nvPr/>
            </p:nvSpPr>
            <p:spPr bwMode="auto">
              <a:xfrm>
                <a:off x="3591" y="3306"/>
                <a:ext cx="0" cy="7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55" name="Freeform 117"/>
              <p:cNvSpPr>
                <a:spLocks/>
              </p:cNvSpPr>
              <p:nvPr/>
            </p:nvSpPr>
            <p:spPr bwMode="auto">
              <a:xfrm>
                <a:off x="3568" y="3371"/>
                <a:ext cx="46" cy="40"/>
              </a:xfrm>
              <a:custGeom>
                <a:avLst/>
                <a:gdLst>
                  <a:gd name="T0" fmla="*/ 46 w 46"/>
                  <a:gd name="T1" fmla="*/ 0 h 40"/>
                  <a:gd name="T2" fmla="*/ 23 w 46"/>
                  <a:gd name="T3" fmla="*/ 40 h 40"/>
                  <a:gd name="T4" fmla="*/ 0 w 46"/>
                  <a:gd name="T5" fmla="*/ 0 h 40"/>
                  <a:gd name="T6" fmla="*/ 46 w 4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0">
                    <a:moveTo>
                      <a:pt x="46" y="0"/>
                    </a:moveTo>
                    <a:lnTo>
                      <a:pt x="23" y="40"/>
                    </a:lnTo>
                    <a:lnTo>
                      <a:pt x="0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2166" name="Picture 118"/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963"/>
                <a:ext cx="534" cy="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7" name="Picture 119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8" y="963"/>
                <a:ext cx="534" cy="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56" name="Freeform 120"/>
              <p:cNvSpPr>
                <a:spLocks/>
              </p:cNvSpPr>
              <p:nvPr/>
            </p:nvSpPr>
            <p:spPr bwMode="auto">
              <a:xfrm>
                <a:off x="3355" y="974"/>
                <a:ext cx="472" cy="292"/>
              </a:xfrm>
              <a:custGeom>
                <a:avLst/>
                <a:gdLst>
                  <a:gd name="T0" fmla="*/ 0 w 472"/>
                  <a:gd name="T1" fmla="*/ 292 h 292"/>
                  <a:gd name="T2" fmla="*/ 472 w 472"/>
                  <a:gd name="T3" fmla="*/ 292 h 292"/>
                  <a:gd name="T4" fmla="*/ 472 w 472"/>
                  <a:gd name="T5" fmla="*/ 0 h 292"/>
                  <a:gd name="T6" fmla="*/ 0 w 472"/>
                  <a:gd name="T7" fmla="*/ 97 h 292"/>
                  <a:gd name="T8" fmla="*/ 0 w 472"/>
                  <a:gd name="T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292">
                    <a:moveTo>
                      <a:pt x="0" y="292"/>
                    </a:moveTo>
                    <a:lnTo>
                      <a:pt x="472" y="292"/>
                    </a:lnTo>
                    <a:lnTo>
                      <a:pt x="472" y="0"/>
                    </a:lnTo>
                    <a:lnTo>
                      <a:pt x="0" y="97"/>
                    </a:lnTo>
                    <a:lnTo>
                      <a:pt x="0" y="292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57" name="Freeform 121"/>
              <p:cNvSpPr>
                <a:spLocks/>
              </p:cNvSpPr>
              <p:nvPr/>
            </p:nvSpPr>
            <p:spPr bwMode="auto">
              <a:xfrm>
                <a:off x="3355" y="974"/>
                <a:ext cx="472" cy="292"/>
              </a:xfrm>
              <a:custGeom>
                <a:avLst/>
                <a:gdLst>
                  <a:gd name="T0" fmla="*/ 0 w 472"/>
                  <a:gd name="T1" fmla="*/ 292 h 292"/>
                  <a:gd name="T2" fmla="*/ 472 w 472"/>
                  <a:gd name="T3" fmla="*/ 292 h 292"/>
                  <a:gd name="T4" fmla="*/ 472 w 472"/>
                  <a:gd name="T5" fmla="*/ 0 h 292"/>
                  <a:gd name="T6" fmla="*/ 0 w 472"/>
                  <a:gd name="T7" fmla="*/ 97 h 292"/>
                  <a:gd name="T8" fmla="*/ 0 w 472"/>
                  <a:gd name="T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292">
                    <a:moveTo>
                      <a:pt x="0" y="292"/>
                    </a:moveTo>
                    <a:lnTo>
                      <a:pt x="472" y="292"/>
                    </a:lnTo>
                    <a:lnTo>
                      <a:pt x="472" y="0"/>
                    </a:lnTo>
                    <a:lnTo>
                      <a:pt x="0" y="97"/>
                    </a:lnTo>
                    <a:lnTo>
                      <a:pt x="0" y="292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358" name="Rectangle 122"/>
              <p:cNvSpPr>
                <a:spLocks noChangeArrowheads="1"/>
              </p:cNvSpPr>
              <p:nvPr/>
            </p:nvSpPr>
            <p:spPr bwMode="auto">
              <a:xfrm>
                <a:off x="3459" y="1081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59" name="Rectangle 123"/>
              <p:cNvSpPr>
                <a:spLocks noChangeArrowheads="1"/>
              </p:cNvSpPr>
              <p:nvPr/>
            </p:nvSpPr>
            <p:spPr bwMode="auto">
              <a:xfrm>
                <a:off x="3476" y="1081"/>
                <a:ext cx="3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0" name="Rectangle 124"/>
              <p:cNvSpPr>
                <a:spLocks noChangeArrowheads="1"/>
              </p:cNvSpPr>
              <p:nvPr/>
            </p:nvSpPr>
            <p:spPr bwMode="auto">
              <a:xfrm>
                <a:off x="3488" y="1081"/>
                <a:ext cx="11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1" name="Rectangle 125"/>
              <p:cNvSpPr>
                <a:spLocks noChangeArrowheads="1"/>
              </p:cNvSpPr>
              <p:nvPr/>
            </p:nvSpPr>
            <p:spPr bwMode="auto">
              <a:xfrm>
                <a:off x="3570" y="1081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2" name="Rectangle 126"/>
              <p:cNvSpPr>
                <a:spLocks noChangeArrowheads="1"/>
              </p:cNvSpPr>
              <p:nvPr/>
            </p:nvSpPr>
            <p:spPr bwMode="auto">
              <a:xfrm>
                <a:off x="3586" y="1081"/>
                <a:ext cx="9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3" name="Rectangle 127"/>
              <p:cNvSpPr>
                <a:spLocks noChangeArrowheads="1"/>
              </p:cNvSpPr>
              <p:nvPr/>
            </p:nvSpPr>
            <p:spPr bwMode="auto">
              <a:xfrm>
                <a:off x="3647" y="1081"/>
                <a:ext cx="11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101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4" name="Rectangle 128"/>
              <p:cNvSpPr>
                <a:spLocks noChangeArrowheads="1"/>
              </p:cNvSpPr>
              <p:nvPr/>
            </p:nvSpPr>
            <p:spPr bwMode="auto">
              <a:xfrm>
                <a:off x="3516" y="1137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5" name="Rectangle 129"/>
              <p:cNvSpPr>
                <a:spLocks noChangeArrowheads="1"/>
              </p:cNvSpPr>
              <p:nvPr/>
            </p:nvSpPr>
            <p:spPr bwMode="auto">
              <a:xfrm>
                <a:off x="3532" y="1137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6" name="Rectangle 130"/>
              <p:cNvSpPr>
                <a:spLocks noChangeArrowheads="1"/>
              </p:cNvSpPr>
              <p:nvPr/>
            </p:nvSpPr>
            <p:spPr bwMode="auto">
              <a:xfrm>
                <a:off x="3617" y="1137"/>
                <a:ext cx="8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367" name="Rectangle 131"/>
              <p:cNvSpPr>
                <a:spLocks noChangeArrowheads="1"/>
              </p:cNvSpPr>
              <p:nvPr/>
            </p:nvSpPr>
            <p:spPr bwMode="auto">
              <a:xfrm>
                <a:off x="3407" y="1192"/>
                <a:ext cx="6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48" name="Rectangle 132"/>
              <p:cNvSpPr>
                <a:spLocks noChangeArrowheads="1"/>
              </p:cNvSpPr>
              <p:nvPr/>
            </p:nvSpPr>
            <p:spPr bwMode="auto">
              <a:xfrm>
                <a:off x="3440" y="1192"/>
                <a:ext cx="38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Manual Receipt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81" name="Picture 133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" y="2643"/>
                <a:ext cx="694" cy="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82" name="Picture 134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2" y="2643"/>
                <a:ext cx="694" cy="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49" name="Freeform 135"/>
              <p:cNvSpPr>
                <a:spLocks/>
              </p:cNvSpPr>
              <p:nvPr/>
            </p:nvSpPr>
            <p:spPr bwMode="auto">
              <a:xfrm>
                <a:off x="3998" y="2654"/>
                <a:ext cx="631" cy="454"/>
              </a:xfrm>
              <a:custGeom>
                <a:avLst/>
                <a:gdLst>
                  <a:gd name="T0" fmla="*/ 0 w 631"/>
                  <a:gd name="T1" fmla="*/ 454 h 454"/>
                  <a:gd name="T2" fmla="*/ 631 w 631"/>
                  <a:gd name="T3" fmla="*/ 454 h 454"/>
                  <a:gd name="T4" fmla="*/ 631 w 631"/>
                  <a:gd name="T5" fmla="*/ 0 h 454"/>
                  <a:gd name="T6" fmla="*/ 0 w 631"/>
                  <a:gd name="T7" fmla="*/ 98 h 454"/>
                  <a:gd name="T8" fmla="*/ 0 w 631"/>
                  <a:gd name="T9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1" h="454">
                    <a:moveTo>
                      <a:pt x="0" y="454"/>
                    </a:moveTo>
                    <a:lnTo>
                      <a:pt x="631" y="454"/>
                    </a:lnTo>
                    <a:lnTo>
                      <a:pt x="631" y="0"/>
                    </a:lnTo>
                    <a:lnTo>
                      <a:pt x="0" y="98"/>
                    </a:lnTo>
                    <a:lnTo>
                      <a:pt x="0" y="454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050" name="Freeform 136"/>
              <p:cNvSpPr>
                <a:spLocks/>
              </p:cNvSpPr>
              <p:nvPr/>
            </p:nvSpPr>
            <p:spPr bwMode="auto">
              <a:xfrm>
                <a:off x="3998" y="2654"/>
                <a:ext cx="631" cy="454"/>
              </a:xfrm>
              <a:custGeom>
                <a:avLst/>
                <a:gdLst>
                  <a:gd name="T0" fmla="*/ 0 w 631"/>
                  <a:gd name="T1" fmla="*/ 454 h 454"/>
                  <a:gd name="T2" fmla="*/ 631 w 631"/>
                  <a:gd name="T3" fmla="*/ 454 h 454"/>
                  <a:gd name="T4" fmla="*/ 631 w 631"/>
                  <a:gd name="T5" fmla="*/ 0 h 454"/>
                  <a:gd name="T6" fmla="*/ 0 w 631"/>
                  <a:gd name="T7" fmla="*/ 98 h 454"/>
                  <a:gd name="T8" fmla="*/ 0 w 631"/>
                  <a:gd name="T9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1" h="454">
                    <a:moveTo>
                      <a:pt x="0" y="454"/>
                    </a:moveTo>
                    <a:lnTo>
                      <a:pt x="631" y="454"/>
                    </a:lnTo>
                    <a:lnTo>
                      <a:pt x="631" y="0"/>
                    </a:lnTo>
                    <a:lnTo>
                      <a:pt x="0" y="98"/>
                    </a:lnTo>
                    <a:lnTo>
                      <a:pt x="0" y="454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051" name="Rectangle 137"/>
              <p:cNvSpPr>
                <a:spLocks noChangeArrowheads="1"/>
              </p:cNvSpPr>
              <p:nvPr/>
            </p:nvSpPr>
            <p:spPr bwMode="auto">
              <a:xfrm>
                <a:off x="4152" y="2761"/>
                <a:ext cx="4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2" name="Rectangle 138"/>
              <p:cNvSpPr>
                <a:spLocks noChangeArrowheads="1"/>
              </p:cNvSpPr>
              <p:nvPr/>
            </p:nvSpPr>
            <p:spPr bwMode="auto">
              <a:xfrm>
                <a:off x="4168" y="2761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5" name="Rectangle 139"/>
              <p:cNvSpPr>
                <a:spLocks noChangeArrowheads="1"/>
              </p:cNvSpPr>
              <p:nvPr/>
            </p:nvSpPr>
            <p:spPr bwMode="auto">
              <a:xfrm>
                <a:off x="4180" y="2761"/>
                <a:ext cx="17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 SS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6" name="Rectangle 140"/>
              <p:cNvSpPr>
                <a:spLocks noChangeArrowheads="1"/>
              </p:cNvSpPr>
              <p:nvPr/>
            </p:nvSpPr>
            <p:spPr bwMode="auto">
              <a:xfrm>
                <a:off x="4323" y="2761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57" name="Rectangle 141"/>
              <p:cNvSpPr>
                <a:spLocks noChangeArrowheads="1"/>
              </p:cNvSpPr>
              <p:nvPr/>
            </p:nvSpPr>
            <p:spPr bwMode="auto">
              <a:xfrm>
                <a:off x="4340" y="2761"/>
                <a:ext cx="8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RA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0" name="Rectangle 142"/>
              <p:cNvSpPr>
                <a:spLocks noChangeArrowheads="1"/>
              </p:cNvSpPr>
              <p:nvPr/>
            </p:nvSpPr>
            <p:spPr bwMode="auto">
              <a:xfrm>
                <a:off x="4399" y="2761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301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1" name="Rectangle 143"/>
              <p:cNvSpPr>
                <a:spLocks noChangeArrowheads="1"/>
              </p:cNvSpPr>
              <p:nvPr/>
            </p:nvSpPr>
            <p:spPr bwMode="auto">
              <a:xfrm>
                <a:off x="4170" y="2816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2" name="Rectangle 144"/>
              <p:cNvSpPr>
                <a:spLocks noChangeArrowheads="1"/>
              </p:cNvSpPr>
              <p:nvPr/>
            </p:nvSpPr>
            <p:spPr bwMode="auto">
              <a:xfrm>
                <a:off x="4186" y="2816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5" name="Rectangle 145"/>
              <p:cNvSpPr>
                <a:spLocks noChangeArrowheads="1"/>
              </p:cNvSpPr>
              <p:nvPr/>
            </p:nvSpPr>
            <p:spPr bwMode="auto">
              <a:xfrm>
                <a:off x="4198" y="2816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6" name="Rectangle 146"/>
              <p:cNvSpPr>
                <a:spLocks noChangeArrowheads="1"/>
              </p:cNvSpPr>
              <p:nvPr/>
            </p:nvSpPr>
            <p:spPr bwMode="auto">
              <a:xfrm>
                <a:off x="4280" y="2816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7" name="Rectangle 147"/>
              <p:cNvSpPr>
                <a:spLocks noChangeArrowheads="1"/>
              </p:cNvSpPr>
              <p:nvPr/>
            </p:nvSpPr>
            <p:spPr bwMode="auto">
              <a:xfrm>
                <a:off x="4297" y="2816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PAT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8" name="Rectangle 148"/>
              <p:cNvSpPr>
                <a:spLocks noChangeArrowheads="1"/>
              </p:cNvSpPr>
              <p:nvPr/>
            </p:nvSpPr>
            <p:spPr bwMode="auto">
              <a:xfrm>
                <a:off x="4381" y="2816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301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9" name="Rectangle 149"/>
              <p:cNvSpPr>
                <a:spLocks noChangeArrowheads="1"/>
              </p:cNvSpPr>
              <p:nvPr/>
            </p:nvSpPr>
            <p:spPr bwMode="auto">
              <a:xfrm>
                <a:off x="4069" y="2871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2" name="Rectangle 150"/>
              <p:cNvSpPr>
                <a:spLocks noChangeArrowheads="1"/>
              </p:cNvSpPr>
              <p:nvPr/>
            </p:nvSpPr>
            <p:spPr bwMode="auto">
              <a:xfrm>
                <a:off x="4085" y="2871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3" name="Rectangle 151"/>
              <p:cNvSpPr>
                <a:spLocks noChangeArrowheads="1"/>
              </p:cNvSpPr>
              <p:nvPr/>
            </p:nvSpPr>
            <p:spPr bwMode="auto">
              <a:xfrm>
                <a:off x="4097" y="2871"/>
                <a:ext cx="50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ORDER DIET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4" name="Rectangle 152"/>
              <p:cNvSpPr>
                <a:spLocks noChangeArrowheads="1"/>
              </p:cNvSpPr>
              <p:nvPr/>
            </p:nvSpPr>
            <p:spPr bwMode="auto">
              <a:xfrm>
                <a:off x="4026" y="2926"/>
                <a:ext cx="4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5" name="Rectangle 153"/>
              <p:cNvSpPr>
                <a:spLocks noChangeArrowheads="1"/>
              </p:cNvSpPr>
              <p:nvPr/>
            </p:nvSpPr>
            <p:spPr bwMode="auto">
              <a:xfrm>
                <a:off x="4042" y="2926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6" name="Rectangle 154"/>
              <p:cNvSpPr>
                <a:spLocks noChangeArrowheads="1"/>
              </p:cNvSpPr>
              <p:nvPr/>
            </p:nvSpPr>
            <p:spPr bwMode="auto">
              <a:xfrm>
                <a:off x="4054" y="2926"/>
                <a:ext cx="59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DAFTAR MASUK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7" name="Rectangle 155"/>
              <p:cNvSpPr>
                <a:spLocks noChangeArrowheads="1"/>
              </p:cNvSpPr>
              <p:nvPr/>
            </p:nvSpPr>
            <p:spPr bwMode="auto">
              <a:xfrm>
                <a:off x="4158" y="2981"/>
                <a:ext cx="354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KEPINGAN CAJ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8" name="Rectangle 156"/>
              <p:cNvSpPr>
                <a:spLocks noChangeArrowheads="1"/>
              </p:cNvSpPr>
              <p:nvPr/>
            </p:nvSpPr>
            <p:spPr bwMode="auto">
              <a:xfrm>
                <a:off x="4092" y="3034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79" name="Rectangle 157"/>
              <p:cNvSpPr>
                <a:spLocks noChangeArrowheads="1"/>
              </p:cNvSpPr>
              <p:nvPr/>
            </p:nvSpPr>
            <p:spPr bwMode="auto">
              <a:xfrm>
                <a:off x="4108" y="3034"/>
                <a:ext cx="28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0" name="Rectangle 158"/>
              <p:cNvSpPr>
                <a:spLocks noChangeArrowheads="1"/>
              </p:cNvSpPr>
              <p:nvPr/>
            </p:nvSpPr>
            <p:spPr bwMode="auto">
              <a:xfrm>
                <a:off x="4354" y="3034"/>
                <a:ext cx="6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1" name="Rectangle 159"/>
              <p:cNvSpPr>
                <a:spLocks noChangeArrowheads="1"/>
              </p:cNvSpPr>
              <p:nvPr/>
            </p:nvSpPr>
            <p:spPr bwMode="auto">
              <a:xfrm>
                <a:off x="4381" y="3034"/>
                <a:ext cx="5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2" name="Rectangle 160"/>
              <p:cNvSpPr>
                <a:spLocks noChangeArrowheads="1"/>
              </p:cNvSpPr>
              <p:nvPr/>
            </p:nvSpPr>
            <p:spPr bwMode="auto">
              <a:xfrm>
                <a:off x="4401" y="3034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dirty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5" name="Rectangle 161"/>
              <p:cNvSpPr>
                <a:spLocks noChangeArrowheads="1"/>
              </p:cNvSpPr>
              <p:nvPr/>
            </p:nvSpPr>
            <p:spPr bwMode="auto">
              <a:xfrm>
                <a:off x="4486" y="3034"/>
                <a:ext cx="8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210" name="Picture 162"/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0" y="2664"/>
                <a:ext cx="609" cy="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11" name="Picture 163"/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10" y="2664"/>
                <a:ext cx="609" cy="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86" name="Freeform 164"/>
              <p:cNvSpPr>
                <a:spLocks/>
              </p:cNvSpPr>
              <p:nvPr/>
            </p:nvSpPr>
            <p:spPr bwMode="auto">
              <a:xfrm>
                <a:off x="2135" y="2678"/>
                <a:ext cx="549" cy="405"/>
              </a:xfrm>
              <a:custGeom>
                <a:avLst/>
                <a:gdLst>
                  <a:gd name="T0" fmla="*/ 0 w 549"/>
                  <a:gd name="T1" fmla="*/ 405 h 405"/>
                  <a:gd name="T2" fmla="*/ 549 w 549"/>
                  <a:gd name="T3" fmla="*/ 405 h 405"/>
                  <a:gd name="T4" fmla="*/ 549 w 549"/>
                  <a:gd name="T5" fmla="*/ 0 h 405"/>
                  <a:gd name="T6" fmla="*/ 0 w 549"/>
                  <a:gd name="T7" fmla="*/ 98 h 405"/>
                  <a:gd name="T8" fmla="*/ 0 w 549"/>
                  <a:gd name="T9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9" h="405">
                    <a:moveTo>
                      <a:pt x="0" y="405"/>
                    </a:moveTo>
                    <a:lnTo>
                      <a:pt x="549" y="405"/>
                    </a:lnTo>
                    <a:lnTo>
                      <a:pt x="549" y="0"/>
                    </a:lnTo>
                    <a:lnTo>
                      <a:pt x="0" y="98"/>
                    </a:lnTo>
                    <a:lnTo>
                      <a:pt x="0" y="40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087" name="Freeform 165"/>
              <p:cNvSpPr>
                <a:spLocks/>
              </p:cNvSpPr>
              <p:nvPr/>
            </p:nvSpPr>
            <p:spPr bwMode="auto">
              <a:xfrm>
                <a:off x="2135" y="2678"/>
                <a:ext cx="549" cy="405"/>
              </a:xfrm>
              <a:custGeom>
                <a:avLst/>
                <a:gdLst>
                  <a:gd name="T0" fmla="*/ 0 w 549"/>
                  <a:gd name="T1" fmla="*/ 405 h 405"/>
                  <a:gd name="T2" fmla="*/ 549 w 549"/>
                  <a:gd name="T3" fmla="*/ 405 h 405"/>
                  <a:gd name="T4" fmla="*/ 549 w 549"/>
                  <a:gd name="T5" fmla="*/ 0 h 405"/>
                  <a:gd name="T6" fmla="*/ 0 w 549"/>
                  <a:gd name="T7" fmla="*/ 98 h 405"/>
                  <a:gd name="T8" fmla="*/ 0 w 549"/>
                  <a:gd name="T9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9" h="405">
                    <a:moveTo>
                      <a:pt x="0" y="405"/>
                    </a:moveTo>
                    <a:lnTo>
                      <a:pt x="549" y="405"/>
                    </a:lnTo>
                    <a:lnTo>
                      <a:pt x="549" y="0"/>
                    </a:lnTo>
                    <a:lnTo>
                      <a:pt x="0" y="98"/>
                    </a:lnTo>
                    <a:lnTo>
                      <a:pt x="0" y="405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088" name="Rectangle 166"/>
              <p:cNvSpPr>
                <a:spLocks noChangeArrowheads="1"/>
              </p:cNvSpPr>
              <p:nvPr/>
            </p:nvSpPr>
            <p:spPr bwMode="auto">
              <a:xfrm>
                <a:off x="2254" y="2789"/>
                <a:ext cx="4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9" name="Rectangle 167"/>
              <p:cNvSpPr>
                <a:spLocks noChangeArrowheads="1"/>
              </p:cNvSpPr>
              <p:nvPr/>
            </p:nvSpPr>
            <p:spPr bwMode="auto">
              <a:xfrm>
                <a:off x="2270" y="2789"/>
                <a:ext cx="33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Referral Form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0" name="Rectangle 168"/>
              <p:cNvSpPr>
                <a:spLocks noChangeArrowheads="1"/>
              </p:cNvSpPr>
              <p:nvPr/>
            </p:nvSpPr>
            <p:spPr bwMode="auto">
              <a:xfrm>
                <a:off x="2199" y="2842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1" name="Rectangle 169"/>
              <p:cNvSpPr>
                <a:spLocks noChangeArrowheads="1"/>
              </p:cNvSpPr>
              <p:nvPr/>
            </p:nvSpPr>
            <p:spPr bwMode="auto">
              <a:xfrm>
                <a:off x="2215" y="2842"/>
                <a:ext cx="45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Buku Appointment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4" name="Rectangle 170"/>
              <p:cNvSpPr>
                <a:spLocks noChangeArrowheads="1"/>
              </p:cNvSpPr>
              <p:nvPr/>
            </p:nvSpPr>
            <p:spPr bwMode="auto">
              <a:xfrm>
                <a:off x="2226" y="2898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5" name="Rectangle 171"/>
              <p:cNvSpPr>
                <a:spLocks noChangeArrowheads="1"/>
              </p:cNvSpPr>
              <p:nvPr/>
            </p:nvSpPr>
            <p:spPr bwMode="auto">
              <a:xfrm>
                <a:off x="2238" y="2898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6" name="Rectangle 172"/>
              <p:cNvSpPr>
                <a:spLocks noChangeArrowheads="1"/>
              </p:cNvSpPr>
              <p:nvPr/>
            </p:nvSpPr>
            <p:spPr bwMode="auto">
              <a:xfrm>
                <a:off x="2254" y="2898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7" name="Rectangle 173"/>
              <p:cNvSpPr>
                <a:spLocks noChangeArrowheads="1"/>
              </p:cNvSpPr>
              <p:nvPr/>
            </p:nvSpPr>
            <p:spPr bwMode="auto">
              <a:xfrm>
                <a:off x="2266" y="2898"/>
                <a:ext cx="37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 Note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8" name="Rectangle 174"/>
              <p:cNvSpPr>
                <a:spLocks noChangeArrowheads="1"/>
              </p:cNvSpPr>
              <p:nvPr/>
            </p:nvSpPr>
            <p:spPr bwMode="auto">
              <a:xfrm>
                <a:off x="2183" y="2953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99" name="Rectangle 175"/>
              <p:cNvSpPr>
                <a:spLocks noChangeArrowheads="1"/>
              </p:cNvSpPr>
              <p:nvPr/>
            </p:nvSpPr>
            <p:spPr bwMode="auto">
              <a:xfrm>
                <a:off x="2199" y="2953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0" name="Rectangle 176"/>
              <p:cNvSpPr>
                <a:spLocks noChangeArrowheads="1"/>
              </p:cNvSpPr>
              <p:nvPr/>
            </p:nvSpPr>
            <p:spPr bwMode="auto">
              <a:xfrm>
                <a:off x="2211" y="2953"/>
                <a:ext cx="474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 Summary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1" name="Rectangle 177"/>
              <p:cNvSpPr>
                <a:spLocks noChangeArrowheads="1"/>
              </p:cNvSpPr>
              <p:nvPr/>
            </p:nvSpPr>
            <p:spPr bwMode="auto">
              <a:xfrm>
                <a:off x="2181" y="3008"/>
                <a:ext cx="4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2" name="Rectangle 178"/>
              <p:cNvSpPr>
                <a:spLocks noChangeArrowheads="1"/>
              </p:cNvSpPr>
              <p:nvPr/>
            </p:nvSpPr>
            <p:spPr bwMode="auto">
              <a:xfrm>
                <a:off x="2198" y="3008"/>
                <a:ext cx="4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3" name="Rectangle 179"/>
              <p:cNvSpPr>
                <a:spLocks noChangeArrowheads="1"/>
              </p:cNvSpPr>
              <p:nvPr/>
            </p:nvSpPr>
            <p:spPr bwMode="auto">
              <a:xfrm>
                <a:off x="2210" y="3008"/>
                <a:ext cx="27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4" name="Rectangle 180"/>
              <p:cNvSpPr>
                <a:spLocks noChangeArrowheads="1"/>
              </p:cNvSpPr>
              <p:nvPr/>
            </p:nvSpPr>
            <p:spPr bwMode="auto">
              <a:xfrm>
                <a:off x="2455" y="3008"/>
                <a:ext cx="6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5" name="Rectangle 181"/>
              <p:cNvSpPr>
                <a:spLocks noChangeArrowheads="1"/>
              </p:cNvSpPr>
              <p:nvPr/>
            </p:nvSpPr>
            <p:spPr bwMode="auto">
              <a:xfrm>
                <a:off x="2482" y="3008"/>
                <a:ext cx="5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8" name="Rectangle 182"/>
              <p:cNvSpPr>
                <a:spLocks noChangeArrowheads="1"/>
              </p:cNvSpPr>
              <p:nvPr/>
            </p:nvSpPr>
            <p:spPr bwMode="auto">
              <a:xfrm>
                <a:off x="2503" y="3008"/>
                <a:ext cx="1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9" name="Rectangle 183"/>
              <p:cNvSpPr>
                <a:spLocks noChangeArrowheads="1"/>
              </p:cNvSpPr>
              <p:nvPr/>
            </p:nvSpPr>
            <p:spPr bwMode="auto">
              <a:xfrm>
                <a:off x="2588" y="3008"/>
                <a:ext cx="29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03                 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12" name="Line 186"/>
              <p:cNvSpPr>
                <a:spLocks noChangeShapeType="1"/>
              </p:cNvSpPr>
              <p:nvPr/>
            </p:nvSpPr>
            <p:spPr bwMode="auto">
              <a:xfrm flipH="1">
                <a:off x="2963" y="1697"/>
                <a:ext cx="392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13" name="Freeform 187"/>
              <p:cNvSpPr>
                <a:spLocks/>
              </p:cNvSpPr>
              <p:nvPr/>
            </p:nvSpPr>
            <p:spPr bwMode="auto">
              <a:xfrm>
                <a:off x="2922" y="1677"/>
                <a:ext cx="47" cy="40"/>
              </a:xfrm>
              <a:custGeom>
                <a:avLst/>
                <a:gdLst>
                  <a:gd name="T0" fmla="*/ 47 w 47"/>
                  <a:gd name="T1" fmla="*/ 40 h 40"/>
                  <a:gd name="T2" fmla="*/ 0 w 47"/>
                  <a:gd name="T3" fmla="*/ 20 h 40"/>
                  <a:gd name="T4" fmla="*/ 47 w 47"/>
                  <a:gd name="T5" fmla="*/ 0 h 40"/>
                  <a:gd name="T6" fmla="*/ 47 w 47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0">
                    <a:moveTo>
                      <a:pt x="47" y="40"/>
                    </a:moveTo>
                    <a:lnTo>
                      <a:pt x="0" y="20"/>
                    </a:lnTo>
                    <a:lnTo>
                      <a:pt x="47" y="0"/>
                    </a:lnTo>
                    <a:lnTo>
                      <a:pt x="47" y="4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14" name="Rectangle 188"/>
              <p:cNvSpPr>
                <a:spLocks noChangeArrowheads="1"/>
              </p:cNvSpPr>
              <p:nvPr/>
            </p:nvSpPr>
            <p:spPr bwMode="auto">
              <a:xfrm>
                <a:off x="3102" y="1669"/>
                <a:ext cx="73" cy="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15" name="Rectangle 189"/>
              <p:cNvSpPr>
                <a:spLocks noChangeArrowheads="1"/>
              </p:cNvSpPr>
              <p:nvPr/>
            </p:nvSpPr>
            <p:spPr bwMode="auto">
              <a:xfrm>
                <a:off x="3104" y="1666"/>
                <a:ext cx="10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238" name="Picture 190"/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3397"/>
                <a:ext cx="54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39" name="Picture 191"/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" y="3397"/>
                <a:ext cx="54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16" name="Freeform 192"/>
              <p:cNvSpPr>
                <a:spLocks/>
              </p:cNvSpPr>
              <p:nvPr/>
            </p:nvSpPr>
            <p:spPr bwMode="auto">
              <a:xfrm>
                <a:off x="3355" y="3411"/>
                <a:ext cx="472" cy="183"/>
              </a:xfrm>
              <a:custGeom>
                <a:avLst/>
                <a:gdLst>
                  <a:gd name="T0" fmla="*/ 0 w 472"/>
                  <a:gd name="T1" fmla="*/ 91 h 183"/>
                  <a:gd name="T2" fmla="*/ 236 w 472"/>
                  <a:gd name="T3" fmla="*/ 0 h 183"/>
                  <a:gd name="T4" fmla="*/ 472 w 472"/>
                  <a:gd name="T5" fmla="*/ 91 h 183"/>
                  <a:gd name="T6" fmla="*/ 236 w 472"/>
                  <a:gd name="T7" fmla="*/ 183 h 183"/>
                  <a:gd name="T8" fmla="*/ 0 w 472"/>
                  <a:gd name="T9" fmla="*/ 9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3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3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19" name="Freeform 193"/>
              <p:cNvSpPr>
                <a:spLocks/>
              </p:cNvSpPr>
              <p:nvPr/>
            </p:nvSpPr>
            <p:spPr bwMode="auto">
              <a:xfrm>
                <a:off x="3355" y="3411"/>
                <a:ext cx="472" cy="183"/>
              </a:xfrm>
              <a:custGeom>
                <a:avLst/>
                <a:gdLst>
                  <a:gd name="T0" fmla="*/ 0 w 472"/>
                  <a:gd name="T1" fmla="*/ 91 h 183"/>
                  <a:gd name="T2" fmla="*/ 236 w 472"/>
                  <a:gd name="T3" fmla="*/ 0 h 183"/>
                  <a:gd name="T4" fmla="*/ 472 w 472"/>
                  <a:gd name="T5" fmla="*/ 91 h 183"/>
                  <a:gd name="T6" fmla="*/ 236 w 472"/>
                  <a:gd name="T7" fmla="*/ 183 h 183"/>
                  <a:gd name="T8" fmla="*/ 0 w 472"/>
                  <a:gd name="T9" fmla="*/ 9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2" h="183">
                    <a:moveTo>
                      <a:pt x="0" y="91"/>
                    </a:moveTo>
                    <a:lnTo>
                      <a:pt x="236" y="0"/>
                    </a:lnTo>
                    <a:lnTo>
                      <a:pt x="472" y="91"/>
                    </a:lnTo>
                    <a:lnTo>
                      <a:pt x="236" y="183"/>
                    </a:lnTo>
                    <a:lnTo>
                      <a:pt x="0" y="91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20" name="Rectangle 194"/>
              <p:cNvSpPr>
                <a:spLocks noChangeArrowheads="1"/>
              </p:cNvSpPr>
              <p:nvPr/>
            </p:nvSpPr>
            <p:spPr bwMode="auto">
              <a:xfrm>
                <a:off x="3515" y="3444"/>
                <a:ext cx="20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21" name="Rectangle 195"/>
              <p:cNvSpPr>
                <a:spLocks noChangeArrowheads="1"/>
              </p:cNvSpPr>
              <p:nvPr/>
            </p:nvSpPr>
            <p:spPr bwMode="auto">
              <a:xfrm>
                <a:off x="3473" y="3499"/>
                <a:ext cx="254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24" name="Rectangle 196"/>
              <p:cNvSpPr>
                <a:spLocks noChangeArrowheads="1"/>
              </p:cNvSpPr>
              <p:nvPr/>
            </p:nvSpPr>
            <p:spPr bwMode="auto">
              <a:xfrm>
                <a:off x="3689" y="3499"/>
                <a:ext cx="55" cy="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2125" name="Picture 197"/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09" y="3842"/>
                <a:ext cx="534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6" name="Picture 198"/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09" y="3842"/>
                <a:ext cx="534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29" name="Rectangle 199"/>
              <p:cNvSpPr>
                <a:spLocks noChangeArrowheads="1"/>
              </p:cNvSpPr>
              <p:nvPr/>
            </p:nvSpPr>
            <p:spPr bwMode="auto">
              <a:xfrm>
                <a:off x="2834" y="3854"/>
                <a:ext cx="472" cy="120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30" name="Rectangle 200"/>
              <p:cNvSpPr>
                <a:spLocks noChangeArrowheads="1"/>
              </p:cNvSpPr>
              <p:nvPr/>
            </p:nvSpPr>
            <p:spPr bwMode="auto">
              <a:xfrm>
                <a:off x="2834" y="3854"/>
                <a:ext cx="472" cy="120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2131" name="Rectangle 201"/>
              <p:cNvSpPr>
                <a:spLocks noChangeArrowheads="1"/>
              </p:cNvSpPr>
              <p:nvPr/>
            </p:nvSpPr>
            <p:spPr bwMode="auto">
              <a:xfrm>
                <a:off x="2866" y="3854"/>
                <a:ext cx="420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Bill Confirmation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2" name="Rectangle 202"/>
              <p:cNvSpPr>
                <a:spLocks noChangeArrowheads="1"/>
              </p:cNvSpPr>
              <p:nvPr/>
            </p:nvSpPr>
            <p:spPr bwMode="auto">
              <a:xfrm>
                <a:off x="3242" y="3854"/>
                <a:ext cx="79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&amp;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3" name="Rectangle 203"/>
              <p:cNvSpPr>
                <a:spLocks noChangeArrowheads="1"/>
              </p:cNvSpPr>
              <p:nvPr/>
            </p:nvSpPr>
            <p:spPr bwMode="auto">
              <a:xfrm>
                <a:off x="2982" y="3910"/>
                <a:ext cx="215" cy="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Final Bill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34" name="Freeform 204"/>
              <p:cNvSpPr>
                <a:spLocks/>
              </p:cNvSpPr>
              <p:nvPr/>
            </p:nvSpPr>
            <p:spPr bwMode="auto">
              <a:xfrm>
                <a:off x="3346" y="3598"/>
                <a:ext cx="245" cy="316"/>
              </a:xfrm>
              <a:custGeom>
                <a:avLst/>
                <a:gdLst>
                  <a:gd name="T0" fmla="*/ 245 w 245"/>
                  <a:gd name="T1" fmla="*/ 0 h 316"/>
                  <a:gd name="T2" fmla="*/ 245 w 245"/>
                  <a:gd name="T3" fmla="*/ 316 h 316"/>
                  <a:gd name="T4" fmla="*/ 0 w 245"/>
                  <a:gd name="T5" fmla="*/ 316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316">
                    <a:moveTo>
                      <a:pt x="245" y="0"/>
                    </a:moveTo>
                    <a:lnTo>
                      <a:pt x="245" y="316"/>
                    </a:lnTo>
                    <a:lnTo>
                      <a:pt x="0" y="316"/>
                    </a:lnTo>
                  </a:path>
                </a:pathLst>
              </a:cu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</p:grpSp>
        <p:sp>
          <p:nvSpPr>
            <p:cNvPr id="10" name="Freeform 206"/>
            <p:cNvSpPr>
              <a:spLocks/>
            </p:cNvSpPr>
            <p:nvPr/>
          </p:nvSpPr>
          <p:spPr bwMode="auto">
            <a:xfrm>
              <a:off x="3306" y="3894"/>
              <a:ext cx="46" cy="40"/>
            </a:xfrm>
            <a:custGeom>
              <a:avLst/>
              <a:gdLst>
                <a:gd name="T0" fmla="*/ 46 w 46"/>
                <a:gd name="T1" fmla="*/ 40 h 40"/>
                <a:gd name="T2" fmla="*/ 0 w 46"/>
                <a:gd name="T3" fmla="*/ 20 h 40"/>
                <a:gd name="T4" fmla="*/ 46 w 46"/>
                <a:gd name="T5" fmla="*/ 0 h 40"/>
                <a:gd name="T6" fmla="*/ 46 w 46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0">
                  <a:moveTo>
                    <a:pt x="46" y="40"/>
                  </a:moveTo>
                  <a:lnTo>
                    <a:pt x="0" y="20"/>
                  </a:lnTo>
                  <a:lnTo>
                    <a:pt x="46" y="0"/>
                  </a:lnTo>
                  <a:lnTo>
                    <a:pt x="46" y="4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1" name="Rectangle 207"/>
            <p:cNvSpPr>
              <a:spLocks noChangeArrowheads="1"/>
            </p:cNvSpPr>
            <p:nvPr/>
          </p:nvSpPr>
          <p:spPr bwMode="auto">
            <a:xfrm>
              <a:off x="3565" y="3727"/>
              <a:ext cx="63" cy="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2" name="Rectangle 208"/>
            <p:cNvSpPr>
              <a:spLocks noChangeArrowheads="1"/>
            </p:cNvSpPr>
            <p:nvPr/>
          </p:nvSpPr>
          <p:spPr bwMode="auto">
            <a:xfrm>
              <a:off x="3568" y="3723"/>
              <a:ext cx="9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257" name="Picture 209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5" y="3842"/>
              <a:ext cx="534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8" name="Picture 210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5" y="3842"/>
              <a:ext cx="534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211"/>
            <p:cNvSpPr>
              <a:spLocks noChangeArrowheads="1"/>
            </p:cNvSpPr>
            <p:nvPr/>
          </p:nvSpPr>
          <p:spPr bwMode="auto">
            <a:xfrm>
              <a:off x="2174" y="3854"/>
              <a:ext cx="471" cy="120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4" name="Rectangle 212"/>
            <p:cNvSpPr>
              <a:spLocks noChangeArrowheads="1"/>
            </p:cNvSpPr>
            <p:nvPr/>
          </p:nvSpPr>
          <p:spPr bwMode="auto">
            <a:xfrm>
              <a:off x="2174" y="3854"/>
              <a:ext cx="471" cy="120"/>
            </a:xfrm>
            <a:prstGeom prst="rect">
              <a:avLst/>
            </a:pr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5" name="Rectangle 213"/>
            <p:cNvSpPr>
              <a:spLocks noChangeArrowheads="1"/>
            </p:cNvSpPr>
            <p:nvPr/>
          </p:nvSpPr>
          <p:spPr bwMode="auto">
            <a:xfrm>
              <a:off x="2337" y="3883"/>
              <a:ext cx="18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Depart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214"/>
            <p:cNvSpPr>
              <a:spLocks noChangeShapeType="1"/>
            </p:cNvSpPr>
            <p:nvPr/>
          </p:nvSpPr>
          <p:spPr bwMode="auto">
            <a:xfrm flipH="1">
              <a:off x="2686" y="3914"/>
              <a:ext cx="148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7" name="Freeform 215"/>
            <p:cNvSpPr>
              <a:spLocks/>
            </p:cNvSpPr>
            <p:nvPr/>
          </p:nvSpPr>
          <p:spPr bwMode="auto">
            <a:xfrm>
              <a:off x="2645" y="3894"/>
              <a:ext cx="47" cy="40"/>
            </a:xfrm>
            <a:custGeom>
              <a:avLst/>
              <a:gdLst>
                <a:gd name="T0" fmla="*/ 47 w 47"/>
                <a:gd name="T1" fmla="*/ 40 h 40"/>
                <a:gd name="T2" fmla="*/ 0 w 47"/>
                <a:gd name="T3" fmla="*/ 20 h 40"/>
                <a:gd name="T4" fmla="*/ 47 w 47"/>
                <a:gd name="T5" fmla="*/ 0 h 40"/>
                <a:gd name="T6" fmla="*/ 47 w 47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47" y="40"/>
                  </a:moveTo>
                  <a:lnTo>
                    <a:pt x="0" y="20"/>
                  </a:lnTo>
                  <a:lnTo>
                    <a:pt x="47" y="0"/>
                  </a:lnTo>
                  <a:lnTo>
                    <a:pt x="47" y="4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8" name="Line 216"/>
            <p:cNvSpPr>
              <a:spLocks noChangeShapeType="1"/>
            </p:cNvSpPr>
            <p:nvPr/>
          </p:nvSpPr>
          <p:spPr bwMode="auto">
            <a:xfrm flipH="1">
              <a:off x="1896" y="3914"/>
              <a:ext cx="278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1855" y="3893"/>
              <a:ext cx="47" cy="41"/>
            </a:xfrm>
            <a:custGeom>
              <a:avLst/>
              <a:gdLst>
                <a:gd name="T0" fmla="*/ 47 w 47"/>
                <a:gd name="T1" fmla="*/ 41 h 41"/>
                <a:gd name="T2" fmla="*/ 0 w 47"/>
                <a:gd name="T3" fmla="*/ 21 h 41"/>
                <a:gd name="T4" fmla="*/ 47 w 47"/>
                <a:gd name="T5" fmla="*/ 0 h 41"/>
                <a:gd name="T6" fmla="*/ 47 w 47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1">
                  <a:moveTo>
                    <a:pt x="47" y="41"/>
                  </a:moveTo>
                  <a:lnTo>
                    <a:pt x="0" y="21"/>
                  </a:lnTo>
                  <a:lnTo>
                    <a:pt x="47" y="0"/>
                  </a:lnTo>
                  <a:lnTo>
                    <a:pt x="47" y="41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pic>
          <p:nvPicPr>
            <p:cNvPr id="2266" name="Picture 218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0" y="3367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67" name="Picture 219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0" y="3367"/>
              <a:ext cx="609" cy="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2096" y="3381"/>
              <a:ext cx="549" cy="243"/>
            </a:xfrm>
            <a:custGeom>
              <a:avLst/>
              <a:gdLst>
                <a:gd name="T0" fmla="*/ 0 w 549"/>
                <a:gd name="T1" fmla="*/ 243 h 243"/>
                <a:gd name="T2" fmla="*/ 549 w 549"/>
                <a:gd name="T3" fmla="*/ 243 h 243"/>
                <a:gd name="T4" fmla="*/ 549 w 549"/>
                <a:gd name="T5" fmla="*/ 0 h 243"/>
                <a:gd name="T6" fmla="*/ 0 w 549"/>
                <a:gd name="T7" fmla="*/ 97 h 243"/>
                <a:gd name="T8" fmla="*/ 0 w 549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9" h="243">
                  <a:moveTo>
                    <a:pt x="0" y="243"/>
                  </a:moveTo>
                  <a:lnTo>
                    <a:pt x="549" y="243"/>
                  </a:lnTo>
                  <a:lnTo>
                    <a:pt x="549" y="0"/>
                  </a:lnTo>
                  <a:lnTo>
                    <a:pt x="0" y="97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2096" y="3381"/>
              <a:ext cx="549" cy="243"/>
            </a:xfrm>
            <a:custGeom>
              <a:avLst/>
              <a:gdLst>
                <a:gd name="T0" fmla="*/ 0 w 549"/>
                <a:gd name="T1" fmla="*/ 243 h 243"/>
                <a:gd name="T2" fmla="*/ 549 w 549"/>
                <a:gd name="T3" fmla="*/ 243 h 243"/>
                <a:gd name="T4" fmla="*/ 549 w 549"/>
                <a:gd name="T5" fmla="*/ 0 h 243"/>
                <a:gd name="T6" fmla="*/ 0 w 549"/>
                <a:gd name="T7" fmla="*/ 97 h 243"/>
                <a:gd name="T8" fmla="*/ 0 w 549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9" h="243">
                  <a:moveTo>
                    <a:pt x="0" y="243"/>
                  </a:moveTo>
                  <a:lnTo>
                    <a:pt x="549" y="243"/>
                  </a:lnTo>
                  <a:lnTo>
                    <a:pt x="549" y="0"/>
                  </a:lnTo>
                  <a:lnTo>
                    <a:pt x="0" y="97"/>
                  </a:lnTo>
                  <a:lnTo>
                    <a:pt x="0" y="243"/>
                  </a:lnTo>
                  <a:close/>
                </a:path>
              </a:pathLst>
            </a:cu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" name="Rectangle 222"/>
            <p:cNvSpPr>
              <a:spLocks noChangeArrowheads="1"/>
            </p:cNvSpPr>
            <p:nvPr/>
          </p:nvSpPr>
          <p:spPr bwMode="auto">
            <a:xfrm>
              <a:off x="2219" y="3492"/>
              <a:ext cx="4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23"/>
            <p:cNvSpPr>
              <a:spLocks noChangeArrowheads="1"/>
            </p:cNvSpPr>
            <p:nvPr/>
          </p:nvSpPr>
          <p:spPr bwMode="auto">
            <a:xfrm>
              <a:off x="2235" y="3492"/>
              <a:ext cx="40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4"/>
            <p:cNvSpPr>
              <a:spLocks noChangeArrowheads="1"/>
            </p:cNvSpPr>
            <p:nvPr/>
          </p:nvSpPr>
          <p:spPr bwMode="auto">
            <a:xfrm>
              <a:off x="2247" y="3492"/>
              <a:ext cx="320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Kepingan Caj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25"/>
            <p:cNvSpPr>
              <a:spLocks noChangeArrowheads="1"/>
            </p:cNvSpPr>
            <p:nvPr/>
          </p:nvSpPr>
          <p:spPr bwMode="auto">
            <a:xfrm>
              <a:off x="2217" y="3547"/>
              <a:ext cx="4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26"/>
            <p:cNvSpPr>
              <a:spLocks noChangeArrowheads="1"/>
            </p:cNvSpPr>
            <p:nvPr/>
          </p:nvSpPr>
          <p:spPr bwMode="auto">
            <a:xfrm>
              <a:off x="2234" y="3547"/>
              <a:ext cx="40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27"/>
            <p:cNvSpPr>
              <a:spLocks noChangeArrowheads="1"/>
            </p:cNvSpPr>
            <p:nvPr/>
          </p:nvSpPr>
          <p:spPr bwMode="auto">
            <a:xfrm>
              <a:off x="2246" y="3547"/>
              <a:ext cx="319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Resit Manual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2686" y="3502"/>
              <a:ext cx="669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2645" y="3482"/>
              <a:ext cx="47" cy="41"/>
            </a:xfrm>
            <a:custGeom>
              <a:avLst/>
              <a:gdLst>
                <a:gd name="T0" fmla="*/ 47 w 47"/>
                <a:gd name="T1" fmla="*/ 41 h 41"/>
                <a:gd name="T2" fmla="*/ 0 w 47"/>
                <a:gd name="T3" fmla="*/ 20 h 41"/>
                <a:gd name="T4" fmla="*/ 47 w 47"/>
                <a:gd name="T5" fmla="*/ 0 h 41"/>
                <a:gd name="T6" fmla="*/ 47 w 47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1">
                  <a:moveTo>
                    <a:pt x="47" y="41"/>
                  </a:moveTo>
                  <a:lnTo>
                    <a:pt x="0" y="20"/>
                  </a:lnTo>
                  <a:lnTo>
                    <a:pt x="47" y="0"/>
                  </a:lnTo>
                  <a:lnTo>
                    <a:pt x="47" y="41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0" name="Rectangle 230"/>
            <p:cNvSpPr>
              <a:spLocks noChangeArrowheads="1"/>
            </p:cNvSpPr>
            <p:nvPr/>
          </p:nvSpPr>
          <p:spPr bwMode="auto">
            <a:xfrm>
              <a:off x="2964" y="3475"/>
              <a:ext cx="73" cy="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1" name="Rectangle 231"/>
            <p:cNvSpPr>
              <a:spLocks noChangeArrowheads="1"/>
            </p:cNvSpPr>
            <p:nvPr/>
          </p:nvSpPr>
          <p:spPr bwMode="auto">
            <a:xfrm>
              <a:off x="2966" y="3471"/>
              <a:ext cx="10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232"/>
            <p:cNvSpPr>
              <a:spLocks noChangeShapeType="1"/>
            </p:cNvSpPr>
            <p:nvPr/>
          </p:nvSpPr>
          <p:spPr bwMode="auto">
            <a:xfrm>
              <a:off x="2409" y="3628"/>
              <a:ext cx="0" cy="191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3" name="Freeform 233"/>
            <p:cNvSpPr>
              <a:spLocks/>
            </p:cNvSpPr>
            <p:nvPr/>
          </p:nvSpPr>
          <p:spPr bwMode="auto">
            <a:xfrm>
              <a:off x="2386" y="3814"/>
              <a:ext cx="47" cy="40"/>
            </a:xfrm>
            <a:custGeom>
              <a:avLst/>
              <a:gdLst>
                <a:gd name="T0" fmla="*/ 47 w 47"/>
                <a:gd name="T1" fmla="*/ 0 h 40"/>
                <a:gd name="T2" fmla="*/ 23 w 47"/>
                <a:gd name="T3" fmla="*/ 40 h 40"/>
                <a:gd name="T4" fmla="*/ 0 w 47"/>
                <a:gd name="T5" fmla="*/ 0 h 40"/>
                <a:gd name="T6" fmla="*/ 47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47" y="0"/>
                  </a:moveTo>
                  <a:lnTo>
                    <a:pt x="23" y="4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pic>
          <p:nvPicPr>
            <p:cNvPr id="2282" name="Picture 234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1" y="1563"/>
              <a:ext cx="529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83" name="Picture 235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1" y="1563"/>
              <a:ext cx="529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Freeform 236"/>
            <p:cNvSpPr>
              <a:spLocks/>
            </p:cNvSpPr>
            <p:nvPr/>
          </p:nvSpPr>
          <p:spPr bwMode="auto">
            <a:xfrm>
              <a:off x="1545" y="1575"/>
              <a:ext cx="472" cy="243"/>
            </a:xfrm>
            <a:custGeom>
              <a:avLst/>
              <a:gdLst>
                <a:gd name="T0" fmla="*/ 0 w 472"/>
                <a:gd name="T1" fmla="*/ 243 h 243"/>
                <a:gd name="T2" fmla="*/ 472 w 472"/>
                <a:gd name="T3" fmla="*/ 243 h 243"/>
                <a:gd name="T4" fmla="*/ 472 w 472"/>
                <a:gd name="T5" fmla="*/ 0 h 243"/>
                <a:gd name="T6" fmla="*/ 0 w 472"/>
                <a:gd name="T7" fmla="*/ 98 h 243"/>
                <a:gd name="T8" fmla="*/ 0 w 472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243">
                  <a:moveTo>
                    <a:pt x="0" y="243"/>
                  </a:moveTo>
                  <a:lnTo>
                    <a:pt x="472" y="243"/>
                  </a:lnTo>
                  <a:lnTo>
                    <a:pt x="472" y="0"/>
                  </a:lnTo>
                  <a:lnTo>
                    <a:pt x="0" y="98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5" name="Freeform 237"/>
            <p:cNvSpPr>
              <a:spLocks/>
            </p:cNvSpPr>
            <p:nvPr/>
          </p:nvSpPr>
          <p:spPr bwMode="auto">
            <a:xfrm>
              <a:off x="1545" y="1575"/>
              <a:ext cx="472" cy="243"/>
            </a:xfrm>
            <a:custGeom>
              <a:avLst/>
              <a:gdLst>
                <a:gd name="T0" fmla="*/ 0 w 472"/>
                <a:gd name="T1" fmla="*/ 243 h 243"/>
                <a:gd name="T2" fmla="*/ 472 w 472"/>
                <a:gd name="T3" fmla="*/ 243 h 243"/>
                <a:gd name="T4" fmla="*/ 472 w 472"/>
                <a:gd name="T5" fmla="*/ 0 h 243"/>
                <a:gd name="T6" fmla="*/ 0 w 472"/>
                <a:gd name="T7" fmla="*/ 98 h 243"/>
                <a:gd name="T8" fmla="*/ 0 w 472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243">
                  <a:moveTo>
                    <a:pt x="0" y="243"/>
                  </a:moveTo>
                  <a:lnTo>
                    <a:pt x="472" y="243"/>
                  </a:lnTo>
                  <a:lnTo>
                    <a:pt x="472" y="0"/>
                  </a:lnTo>
                  <a:lnTo>
                    <a:pt x="0" y="98"/>
                  </a:lnTo>
                  <a:lnTo>
                    <a:pt x="0" y="243"/>
                  </a:lnTo>
                  <a:close/>
                </a:path>
              </a:pathLst>
            </a:cu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6" name="Rectangle 238"/>
            <p:cNvSpPr>
              <a:spLocks noChangeArrowheads="1"/>
            </p:cNvSpPr>
            <p:nvPr/>
          </p:nvSpPr>
          <p:spPr bwMode="auto">
            <a:xfrm>
              <a:off x="1614" y="1714"/>
              <a:ext cx="379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Manual Receipt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287" name="Picture 239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9" y="1593"/>
              <a:ext cx="545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88" name="Picture 240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9" y="1593"/>
              <a:ext cx="545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Freeform 241"/>
            <p:cNvSpPr>
              <a:spLocks/>
            </p:cNvSpPr>
            <p:nvPr/>
          </p:nvSpPr>
          <p:spPr bwMode="auto">
            <a:xfrm>
              <a:off x="2450" y="1606"/>
              <a:ext cx="472" cy="182"/>
            </a:xfrm>
            <a:custGeom>
              <a:avLst/>
              <a:gdLst>
                <a:gd name="T0" fmla="*/ 0 w 472"/>
                <a:gd name="T1" fmla="*/ 91 h 182"/>
                <a:gd name="T2" fmla="*/ 236 w 472"/>
                <a:gd name="T3" fmla="*/ 0 h 182"/>
                <a:gd name="T4" fmla="*/ 472 w 472"/>
                <a:gd name="T5" fmla="*/ 91 h 182"/>
                <a:gd name="T6" fmla="*/ 236 w 472"/>
                <a:gd name="T7" fmla="*/ 182 h 182"/>
                <a:gd name="T8" fmla="*/ 0 w 472"/>
                <a:gd name="T9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182">
                  <a:moveTo>
                    <a:pt x="0" y="91"/>
                  </a:moveTo>
                  <a:lnTo>
                    <a:pt x="236" y="0"/>
                  </a:lnTo>
                  <a:lnTo>
                    <a:pt x="472" y="91"/>
                  </a:lnTo>
                  <a:lnTo>
                    <a:pt x="236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4F8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8" name="Freeform 242"/>
            <p:cNvSpPr>
              <a:spLocks/>
            </p:cNvSpPr>
            <p:nvPr/>
          </p:nvSpPr>
          <p:spPr bwMode="auto">
            <a:xfrm>
              <a:off x="2450" y="1606"/>
              <a:ext cx="472" cy="182"/>
            </a:xfrm>
            <a:custGeom>
              <a:avLst/>
              <a:gdLst>
                <a:gd name="T0" fmla="*/ 0 w 472"/>
                <a:gd name="T1" fmla="*/ 91 h 182"/>
                <a:gd name="T2" fmla="*/ 236 w 472"/>
                <a:gd name="T3" fmla="*/ 0 h 182"/>
                <a:gd name="T4" fmla="*/ 472 w 472"/>
                <a:gd name="T5" fmla="*/ 91 h 182"/>
                <a:gd name="T6" fmla="*/ 236 w 472"/>
                <a:gd name="T7" fmla="*/ 182 h 182"/>
                <a:gd name="T8" fmla="*/ 0 w 472"/>
                <a:gd name="T9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182">
                  <a:moveTo>
                    <a:pt x="0" y="91"/>
                  </a:moveTo>
                  <a:lnTo>
                    <a:pt x="236" y="0"/>
                  </a:lnTo>
                  <a:lnTo>
                    <a:pt x="472" y="91"/>
                  </a:lnTo>
                  <a:lnTo>
                    <a:pt x="236" y="182"/>
                  </a:lnTo>
                  <a:lnTo>
                    <a:pt x="0" y="91"/>
                  </a:lnTo>
                  <a:close/>
                </a:path>
              </a:pathLst>
            </a:custGeom>
            <a:noFill/>
            <a:ln w="7938" cap="sq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9" name="Rectangle 243"/>
            <p:cNvSpPr>
              <a:spLocks noChangeArrowheads="1"/>
            </p:cNvSpPr>
            <p:nvPr/>
          </p:nvSpPr>
          <p:spPr bwMode="auto">
            <a:xfrm>
              <a:off x="2551" y="1666"/>
              <a:ext cx="28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Resit dijana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244"/>
            <p:cNvSpPr>
              <a:spLocks noChangeArrowheads="1"/>
            </p:cNvSpPr>
            <p:nvPr/>
          </p:nvSpPr>
          <p:spPr bwMode="auto">
            <a:xfrm>
              <a:off x="2801" y="1666"/>
              <a:ext cx="5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?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293" name="Picture 245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" y="1931"/>
              <a:ext cx="535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94" name="Picture 246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4" y="1931"/>
              <a:ext cx="535" cy="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Freeform 247"/>
            <p:cNvSpPr>
              <a:spLocks/>
            </p:cNvSpPr>
            <p:nvPr/>
          </p:nvSpPr>
          <p:spPr bwMode="auto">
            <a:xfrm>
              <a:off x="2450" y="1945"/>
              <a:ext cx="472" cy="243"/>
            </a:xfrm>
            <a:custGeom>
              <a:avLst/>
              <a:gdLst>
                <a:gd name="T0" fmla="*/ 0 w 472"/>
                <a:gd name="T1" fmla="*/ 243 h 243"/>
                <a:gd name="T2" fmla="*/ 472 w 472"/>
                <a:gd name="T3" fmla="*/ 243 h 243"/>
                <a:gd name="T4" fmla="*/ 472 w 472"/>
                <a:gd name="T5" fmla="*/ 0 h 243"/>
                <a:gd name="T6" fmla="*/ 0 w 472"/>
                <a:gd name="T7" fmla="*/ 97 h 243"/>
                <a:gd name="T8" fmla="*/ 0 w 472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243">
                  <a:moveTo>
                    <a:pt x="0" y="243"/>
                  </a:moveTo>
                  <a:lnTo>
                    <a:pt x="472" y="243"/>
                  </a:lnTo>
                  <a:lnTo>
                    <a:pt x="472" y="0"/>
                  </a:lnTo>
                  <a:lnTo>
                    <a:pt x="0" y="97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" name="Freeform 248"/>
            <p:cNvSpPr>
              <a:spLocks/>
            </p:cNvSpPr>
            <p:nvPr/>
          </p:nvSpPr>
          <p:spPr bwMode="auto">
            <a:xfrm>
              <a:off x="2450" y="1945"/>
              <a:ext cx="472" cy="243"/>
            </a:xfrm>
            <a:custGeom>
              <a:avLst/>
              <a:gdLst>
                <a:gd name="T0" fmla="*/ 0 w 472"/>
                <a:gd name="T1" fmla="*/ 243 h 243"/>
                <a:gd name="T2" fmla="*/ 472 w 472"/>
                <a:gd name="T3" fmla="*/ 243 h 243"/>
                <a:gd name="T4" fmla="*/ 472 w 472"/>
                <a:gd name="T5" fmla="*/ 0 h 243"/>
                <a:gd name="T6" fmla="*/ 0 w 472"/>
                <a:gd name="T7" fmla="*/ 97 h 243"/>
                <a:gd name="T8" fmla="*/ 0 w 472"/>
                <a:gd name="T9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243">
                  <a:moveTo>
                    <a:pt x="0" y="243"/>
                  </a:moveTo>
                  <a:lnTo>
                    <a:pt x="472" y="243"/>
                  </a:lnTo>
                  <a:lnTo>
                    <a:pt x="472" y="0"/>
                  </a:lnTo>
                  <a:lnTo>
                    <a:pt x="0" y="97"/>
                  </a:lnTo>
                  <a:lnTo>
                    <a:pt x="0" y="243"/>
                  </a:lnTo>
                  <a:close/>
                </a:path>
              </a:pathLst>
            </a:cu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3" name="Rectangle 249"/>
            <p:cNvSpPr>
              <a:spLocks noChangeArrowheads="1"/>
            </p:cNvSpPr>
            <p:nvPr/>
          </p:nvSpPr>
          <p:spPr bwMode="auto">
            <a:xfrm>
              <a:off x="2574" y="2084"/>
              <a:ext cx="26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Batal Resit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Line 250"/>
            <p:cNvSpPr>
              <a:spLocks noChangeShapeType="1"/>
            </p:cNvSpPr>
            <p:nvPr/>
          </p:nvSpPr>
          <p:spPr bwMode="auto">
            <a:xfrm flipH="1">
              <a:off x="2058" y="1697"/>
              <a:ext cx="392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5" name="Freeform 251"/>
            <p:cNvSpPr>
              <a:spLocks/>
            </p:cNvSpPr>
            <p:nvPr/>
          </p:nvSpPr>
          <p:spPr bwMode="auto">
            <a:xfrm>
              <a:off x="2017" y="1677"/>
              <a:ext cx="47" cy="40"/>
            </a:xfrm>
            <a:custGeom>
              <a:avLst/>
              <a:gdLst>
                <a:gd name="T0" fmla="*/ 47 w 47"/>
                <a:gd name="T1" fmla="*/ 40 h 40"/>
                <a:gd name="T2" fmla="*/ 0 w 47"/>
                <a:gd name="T3" fmla="*/ 20 h 40"/>
                <a:gd name="T4" fmla="*/ 47 w 47"/>
                <a:gd name="T5" fmla="*/ 0 h 40"/>
                <a:gd name="T6" fmla="*/ 47 w 47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47" y="40"/>
                  </a:moveTo>
                  <a:lnTo>
                    <a:pt x="0" y="20"/>
                  </a:lnTo>
                  <a:lnTo>
                    <a:pt x="47" y="0"/>
                  </a:lnTo>
                  <a:lnTo>
                    <a:pt x="47" y="4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6" name="Rectangle 252"/>
            <p:cNvSpPr>
              <a:spLocks noChangeArrowheads="1"/>
            </p:cNvSpPr>
            <p:nvPr/>
          </p:nvSpPr>
          <p:spPr bwMode="auto">
            <a:xfrm>
              <a:off x="2202" y="1669"/>
              <a:ext cx="63" cy="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7" name="Rectangle 253"/>
            <p:cNvSpPr>
              <a:spLocks noChangeArrowheads="1"/>
            </p:cNvSpPr>
            <p:nvPr/>
          </p:nvSpPr>
          <p:spPr bwMode="auto">
            <a:xfrm>
              <a:off x="2205" y="1666"/>
              <a:ext cx="9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Line 254"/>
            <p:cNvSpPr>
              <a:spLocks noChangeShapeType="1"/>
            </p:cNvSpPr>
            <p:nvPr/>
          </p:nvSpPr>
          <p:spPr bwMode="auto">
            <a:xfrm>
              <a:off x="2686" y="1788"/>
              <a:ext cx="0" cy="17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9" name="Freeform 255"/>
            <p:cNvSpPr>
              <a:spLocks/>
            </p:cNvSpPr>
            <p:nvPr/>
          </p:nvSpPr>
          <p:spPr bwMode="auto">
            <a:xfrm>
              <a:off x="2663" y="1953"/>
              <a:ext cx="47" cy="40"/>
            </a:xfrm>
            <a:custGeom>
              <a:avLst/>
              <a:gdLst>
                <a:gd name="T0" fmla="*/ 47 w 47"/>
                <a:gd name="T1" fmla="*/ 0 h 40"/>
                <a:gd name="T2" fmla="*/ 23 w 47"/>
                <a:gd name="T3" fmla="*/ 40 h 40"/>
                <a:gd name="T4" fmla="*/ 0 w 47"/>
                <a:gd name="T5" fmla="*/ 0 h 40"/>
                <a:gd name="T6" fmla="*/ 47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47" y="0"/>
                  </a:moveTo>
                  <a:lnTo>
                    <a:pt x="23" y="4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0" name="Rectangle 256"/>
            <p:cNvSpPr>
              <a:spLocks noChangeArrowheads="1"/>
            </p:cNvSpPr>
            <p:nvPr/>
          </p:nvSpPr>
          <p:spPr bwMode="auto">
            <a:xfrm>
              <a:off x="2649" y="1863"/>
              <a:ext cx="74" cy="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1" name="Rectangle 257"/>
            <p:cNvSpPr>
              <a:spLocks noChangeArrowheads="1"/>
            </p:cNvSpPr>
            <p:nvPr/>
          </p:nvSpPr>
          <p:spPr bwMode="auto">
            <a:xfrm>
              <a:off x="2652" y="1858"/>
              <a:ext cx="10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Freeform 258"/>
            <p:cNvSpPr>
              <a:spLocks/>
            </p:cNvSpPr>
            <p:nvPr/>
          </p:nvSpPr>
          <p:spPr bwMode="auto">
            <a:xfrm>
              <a:off x="1781" y="1818"/>
              <a:ext cx="1533" cy="780"/>
            </a:xfrm>
            <a:custGeom>
              <a:avLst/>
              <a:gdLst>
                <a:gd name="T0" fmla="*/ 0 w 1533"/>
                <a:gd name="T1" fmla="*/ 0 h 780"/>
                <a:gd name="T2" fmla="*/ 0 w 1533"/>
                <a:gd name="T3" fmla="*/ 780 h 780"/>
                <a:gd name="T4" fmla="*/ 1533 w 1533"/>
                <a:gd name="T5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3" h="780">
                  <a:moveTo>
                    <a:pt x="0" y="0"/>
                  </a:moveTo>
                  <a:lnTo>
                    <a:pt x="0" y="780"/>
                  </a:lnTo>
                  <a:lnTo>
                    <a:pt x="1533" y="780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3" name="Freeform 259"/>
            <p:cNvSpPr>
              <a:spLocks/>
            </p:cNvSpPr>
            <p:nvPr/>
          </p:nvSpPr>
          <p:spPr bwMode="auto">
            <a:xfrm>
              <a:off x="3308" y="2578"/>
              <a:ext cx="47" cy="40"/>
            </a:xfrm>
            <a:custGeom>
              <a:avLst/>
              <a:gdLst>
                <a:gd name="T0" fmla="*/ 0 w 47"/>
                <a:gd name="T1" fmla="*/ 0 h 40"/>
                <a:gd name="T2" fmla="*/ 47 w 47"/>
                <a:gd name="T3" fmla="*/ 20 h 40"/>
                <a:gd name="T4" fmla="*/ 0 w 47"/>
                <a:gd name="T5" fmla="*/ 40 h 40"/>
                <a:gd name="T6" fmla="*/ 0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0" y="0"/>
                  </a:moveTo>
                  <a:lnTo>
                    <a:pt x="47" y="2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4" name="Freeform 260"/>
            <p:cNvSpPr>
              <a:spLocks/>
            </p:cNvSpPr>
            <p:nvPr/>
          </p:nvSpPr>
          <p:spPr bwMode="auto">
            <a:xfrm>
              <a:off x="2686" y="2188"/>
              <a:ext cx="628" cy="410"/>
            </a:xfrm>
            <a:custGeom>
              <a:avLst/>
              <a:gdLst>
                <a:gd name="T0" fmla="*/ 0 w 628"/>
                <a:gd name="T1" fmla="*/ 0 h 410"/>
                <a:gd name="T2" fmla="*/ 0 w 628"/>
                <a:gd name="T3" fmla="*/ 410 h 410"/>
                <a:gd name="T4" fmla="*/ 628 w 628"/>
                <a:gd name="T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8" h="410">
                  <a:moveTo>
                    <a:pt x="0" y="0"/>
                  </a:moveTo>
                  <a:lnTo>
                    <a:pt x="0" y="410"/>
                  </a:lnTo>
                  <a:lnTo>
                    <a:pt x="628" y="410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5" name="Freeform 261"/>
            <p:cNvSpPr>
              <a:spLocks/>
            </p:cNvSpPr>
            <p:nvPr/>
          </p:nvSpPr>
          <p:spPr bwMode="auto">
            <a:xfrm>
              <a:off x="3308" y="2578"/>
              <a:ext cx="47" cy="40"/>
            </a:xfrm>
            <a:custGeom>
              <a:avLst/>
              <a:gdLst>
                <a:gd name="T0" fmla="*/ 0 w 47"/>
                <a:gd name="T1" fmla="*/ 0 h 40"/>
                <a:gd name="T2" fmla="*/ 47 w 47"/>
                <a:gd name="T3" fmla="*/ 20 h 40"/>
                <a:gd name="T4" fmla="*/ 0 w 47"/>
                <a:gd name="T5" fmla="*/ 40 h 40"/>
                <a:gd name="T6" fmla="*/ 0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0" y="0"/>
                  </a:moveTo>
                  <a:lnTo>
                    <a:pt x="47" y="2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pic>
          <p:nvPicPr>
            <p:cNvPr id="2310" name="Picture 262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7" y="2180"/>
              <a:ext cx="544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11" name="Picture 263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7" y="2180"/>
              <a:ext cx="544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Freeform 264"/>
            <p:cNvSpPr>
              <a:spLocks/>
            </p:cNvSpPr>
            <p:nvPr/>
          </p:nvSpPr>
          <p:spPr bwMode="auto">
            <a:xfrm>
              <a:off x="4078" y="2193"/>
              <a:ext cx="471" cy="182"/>
            </a:xfrm>
            <a:custGeom>
              <a:avLst/>
              <a:gdLst>
                <a:gd name="T0" fmla="*/ 0 w 471"/>
                <a:gd name="T1" fmla="*/ 91 h 182"/>
                <a:gd name="T2" fmla="*/ 235 w 471"/>
                <a:gd name="T3" fmla="*/ 0 h 182"/>
                <a:gd name="T4" fmla="*/ 471 w 471"/>
                <a:gd name="T5" fmla="*/ 91 h 182"/>
                <a:gd name="T6" fmla="*/ 235 w 471"/>
                <a:gd name="T7" fmla="*/ 182 h 182"/>
                <a:gd name="T8" fmla="*/ 0 w 471"/>
                <a:gd name="T9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182">
                  <a:moveTo>
                    <a:pt x="0" y="91"/>
                  </a:moveTo>
                  <a:lnTo>
                    <a:pt x="235" y="0"/>
                  </a:lnTo>
                  <a:lnTo>
                    <a:pt x="471" y="91"/>
                  </a:lnTo>
                  <a:lnTo>
                    <a:pt x="235" y="182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4F8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7" name="Freeform 265"/>
            <p:cNvSpPr>
              <a:spLocks/>
            </p:cNvSpPr>
            <p:nvPr/>
          </p:nvSpPr>
          <p:spPr bwMode="auto">
            <a:xfrm>
              <a:off x="4078" y="2193"/>
              <a:ext cx="471" cy="182"/>
            </a:xfrm>
            <a:custGeom>
              <a:avLst/>
              <a:gdLst>
                <a:gd name="T0" fmla="*/ 0 w 471"/>
                <a:gd name="T1" fmla="*/ 91 h 182"/>
                <a:gd name="T2" fmla="*/ 235 w 471"/>
                <a:gd name="T3" fmla="*/ 0 h 182"/>
                <a:gd name="T4" fmla="*/ 471 w 471"/>
                <a:gd name="T5" fmla="*/ 91 h 182"/>
                <a:gd name="T6" fmla="*/ 235 w 471"/>
                <a:gd name="T7" fmla="*/ 182 h 182"/>
                <a:gd name="T8" fmla="*/ 0 w 471"/>
                <a:gd name="T9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182">
                  <a:moveTo>
                    <a:pt x="0" y="91"/>
                  </a:moveTo>
                  <a:lnTo>
                    <a:pt x="235" y="0"/>
                  </a:lnTo>
                  <a:lnTo>
                    <a:pt x="471" y="91"/>
                  </a:lnTo>
                  <a:lnTo>
                    <a:pt x="235" y="182"/>
                  </a:lnTo>
                  <a:lnTo>
                    <a:pt x="0" y="91"/>
                  </a:lnTo>
                  <a:close/>
                </a:path>
              </a:pathLst>
            </a:custGeom>
            <a:noFill/>
            <a:ln w="7938" cap="sq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8" name="Rectangle 266"/>
            <p:cNvSpPr>
              <a:spLocks noChangeArrowheads="1"/>
            </p:cNvSpPr>
            <p:nvPr/>
          </p:nvSpPr>
          <p:spPr bwMode="auto">
            <a:xfrm>
              <a:off x="4208" y="2253"/>
              <a:ext cx="22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SPP Only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267"/>
            <p:cNvSpPr>
              <a:spLocks noChangeArrowheads="1"/>
            </p:cNvSpPr>
            <p:nvPr/>
          </p:nvSpPr>
          <p:spPr bwMode="auto">
            <a:xfrm>
              <a:off x="4399" y="2253"/>
              <a:ext cx="5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?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2316" name="Picture 268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1" y="2210"/>
              <a:ext cx="529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17" name="Picture 269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1" y="2210"/>
              <a:ext cx="529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Rectangle 270"/>
            <p:cNvSpPr>
              <a:spLocks noChangeArrowheads="1"/>
            </p:cNvSpPr>
            <p:nvPr/>
          </p:nvSpPr>
          <p:spPr bwMode="auto">
            <a:xfrm>
              <a:off x="4785" y="2223"/>
              <a:ext cx="472" cy="122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61" name="Rectangle 271"/>
            <p:cNvSpPr>
              <a:spLocks noChangeArrowheads="1"/>
            </p:cNvSpPr>
            <p:nvPr/>
          </p:nvSpPr>
          <p:spPr bwMode="auto">
            <a:xfrm>
              <a:off x="4785" y="2223"/>
              <a:ext cx="472" cy="122"/>
            </a:xfrm>
            <a:prstGeom prst="rect">
              <a:avLst/>
            </a:pr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62" name="Rectangle 272"/>
            <p:cNvSpPr>
              <a:spLocks noChangeArrowheads="1"/>
            </p:cNvSpPr>
            <p:nvPr/>
          </p:nvSpPr>
          <p:spPr bwMode="auto">
            <a:xfrm>
              <a:off x="4993" y="2253"/>
              <a:ext cx="9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LIS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Line 273"/>
            <p:cNvSpPr>
              <a:spLocks noChangeShapeType="1"/>
            </p:cNvSpPr>
            <p:nvPr/>
          </p:nvSpPr>
          <p:spPr bwMode="auto">
            <a:xfrm>
              <a:off x="3827" y="2284"/>
              <a:ext cx="210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0" name="Freeform 274"/>
            <p:cNvSpPr>
              <a:spLocks/>
            </p:cNvSpPr>
            <p:nvPr/>
          </p:nvSpPr>
          <p:spPr bwMode="auto">
            <a:xfrm>
              <a:off x="4031" y="2264"/>
              <a:ext cx="47" cy="40"/>
            </a:xfrm>
            <a:custGeom>
              <a:avLst/>
              <a:gdLst>
                <a:gd name="T0" fmla="*/ 0 w 47"/>
                <a:gd name="T1" fmla="*/ 0 h 40"/>
                <a:gd name="T2" fmla="*/ 47 w 47"/>
                <a:gd name="T3" fmla="*/ 20 h 40"/>
                <a:gd name="T4" fmla="*/ 0 w 47"/>
                <a:gd name="T5" fmla="*/ 40 h 40"/>
                <a:gd name="T6" fmla="*/ 0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0" y="0"/>
                  </a:moveTo>
                  <a:lnTo>
                    <a:pt x="47" y="2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1" name="Rectangle 275"/>
            <p:cNvSpPr>
              <a:spLocks noChangeArrowheads="1"/>
            </p:cNvSpPr>
            <p:nvPr/>
          </p:nvSpPr>
          <p:spPr bwMode="auto">
            <a:xfrm>
              <a:off x="3916" y="2256"/>
              <a:ext cx="73" cy="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2" name="Rectangle 276"/>
            <p:cNvSpPr>
              <a:spLocks noChangeArrowheads="1"/>
            </p:cNvSpPr>
            <p:nvPr/>
          </p:nvSpPr>
          <p:spPr bwMode="auto">
            <a:xfrm>
              <a:off x="3918" y="2253"/>
              <a:ext cx="10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43" name="Line 277"/>
            <p:cNvSpPr>
              <a:spLocks noChangeShapeType="1"/>
            </p:cNvSpPr>
            <p:nvPr/>
          </p:nvSpPr>
          <p:spPr bwMode="auto">
            <a:xfrm>
              <a:off x="4549" y="2284"/>
              <a:ext cx="195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4" name="Freeform 278"/>
            <p:cNvSpPr>
              <a:spLocks/>
            </p:cNvSpPr>
            <p:nvPr/>
          </p:nvSpPr>
          <p:spPr bwMode="auto">
            <a:xfrm>
              <a:off x="4738" y="2264"/>
              <a:ext cx="47" cy="40"/>
            </a:xfrm>
            <a:custGeom>
              <a:avLst/>
              <a:gdLst>
                <a:gd name="T0" fmla="*/ 0 w 47"/>
                <a:gd name="T1" fmla="*/ 0 h 40"/>
                <a:gd name="T2" fmla="*/ 47 w 47"/>
                <a:gd name="T3" fmla="*/ 20 h 40"/>
                <a:gd name="T4" fmla="*/ 0 w 47"/>
                <a:gd name="T5" fmla="*/ 40 h 40"/>
                <a:gd name="T6" fmla="*/ 0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0" y="0"/>
                  </a:moveTo>
                  <a:lnTo>
                    <a:pt x="47" y="20"/>
                  </a:lnTo>
                  <a:lnTo>
                    <a:pt x="0" y="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5" name="Rectangle 279"/>
            <p:cNvSpPr>
              <a:spLocks noChangeArrowheads="1"/>
            </p:cNvSpPr>
            <p:nvPr/>
          </p:nvSpPr>
          <p:spPr bwMode="auto">
            <a:xfrm>
              <a:off x="4633" y="2256"/>
              <a:ext cx="69" cy="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6" name="Rectangle 280"/>
            <p:cNvSpPr>
              <a:spLocks noChangeArrowheads="1"/>
            </p:cNvSpPr>
            <p:nvPr/>
          </p:nvSpPr>
          <p:spPr bwMode="auto">
            <a:xfrm>
              <a:off x="4635" y="2253"/>
              <a:ext cx="10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47" name="Line 281"/>
            <p:cNvSpPr>
              <a:spLocks noChangeShapeType="1"/>
            </p:cNvSpPr>
            <p:nvPr/>
          </p:nvSpPr>
          <p:spPr bwMode="auto">
            <a:xfrm>
              <a:off x="4313" y="2375"/>
              <a:ext cx="0" cy="293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8" name="Freeform 282"/>
            <p:cNvSpPr>
              <a:spLocks/>
            </p:cNvSpPr>
            <p:nvPr/>
          </p:nvSpPr>
          <p:spPr bwMode="auto">
            <a:xfrm>
              <a:off x="4290" y="2663"/>
              <a:ext cx="47" cy="40"/>
            </a:xfrm>
            <a:custGeom>
              <a:avLst/>
              <a:gdLst>
                <a:gd name="T0" fmla="*/ 47 w 47"/>
                <a:gd name="T1" fmla="*/ 0 h 40"/>
                <a:gd name="T2" fmla="*/ 23 w 47"/>
                <a:gd name="T3" fmla="*/ 40 h 40"/>
                <a:gd name="T4" fmla="*/ 0 w 47"/>
                <a:gd name="T5" fmla="*/ 0 h 40"/>
                <a:gd name="T6" fmla="*/ 47 w 4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47" y="0"/>
                  </a:moveTo>
                  <a:lnTo>
                    <a:pt x="23" y="4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49" name="Rectangle 283"/>
            <p:cNvSpPr>
              <a:spLocks noChangeArrowheads="1"/>
            </p:cNvSpPr>
            <p:nvPr/>
          </p:nvSpPr>
          <p:spPr bwMode="auto">
            <a:xfrm>
              <a:off x="4277" y="2512"/>
              <a:ext cx="73" cy="5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250" name="Rectangle 284"/>
            <p:cNvSpPr>
              <a:spLocks noChangeArrowheads="1"/>
            </p:cNvSpPr>
            <p:nvPr/>
          </p:nvSpPr>
          <p:spPr bwMode="auto">
            <a:xfrm>
              <a:off x="4279" y="2508"/>
              <a:ext cx="105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52" name="Freeform 286"/>
            <p:cNvSpPr>
              <a:spLocks/>
            </p:cNvSpPr>
            <p:nvPr/>
          </p:nvSpPr>
          <p:spPr bwMode="auto">
            <a:xfrm>
              <a:off x="3827" y="2847"/>
              <a:ext cx="35" cy="68"/>
            </a:xfrm>
            <a:custGeom>
              <a:avLst/>
              <a:gdLst>
                <a:gd name="T0" fmla="*/ 47 w 47"/>
                <a:gd name="T1" fmla="*/ 40 h 40"/>
                <a:gd name="T2" fmla="*/ 0 w 47"/>
                <a:gd name="T3" fmla="*/ 20 h 40"/>
                <a:gd name="T4" fmla="*/ 47 w 47"/>
                <a:gd name="T5" fmla="*/ 0 h 40"/>
                <a:gd name="T6" fmla="*/ 47 w 47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40">
                  <a:moveTo>
                    <a:pt x="47" y="40"/>
                  </a:moveTo>
                  <a:lnTo>
                    <a:pt x="0" y="20"/>
                  </a:lnTo>
                  <a:lnTo>
                    <a:pt x="47" y="0"/>
                  </a:lnTo>
                  <a:lnTo>
                    <a:pt x="47" y="4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197355037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295400" y="154632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20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>
                <a:ea typeface="Tahoma" pitchFamily="34" charset="0"/>
                <a:cs typeface="Tahoma" pitchFamily="34" charset="0"/>
              </a:rPr>
              <a:t>RINGKASAN KESELURUHAN</a:t>
            </a:r>
          </a:p>
          <a:p>
            <a:pPr marL="265113" algn="ctr"/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965520"/>
              </p:ext>
            </p:extLst>
          </p:nvPr>
        </p:nvGraphicFramePr>
        <p:xfrm>
          <a:off x="0" y="1600200"/>
          <a:ext cx="9144000" cy="5413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4247127580"/>
                    </a:ext>
                  </a:extLst>
                </a:gridCol>
                <a:gridCol w="7772400">
                  <a:extLst>
                    <a:ext uri="{9D8B030D-6E8A-4147-A177-3AD203B41FA5}">
                      <a16:colId xmlns:a16="http://schemas.microsoft.com/office/drawing/2014/main" val="2767000917"/>
                    </a:ext>
                  </a:extLst>
                </a:gridCol>
              </a:tblGrid>
              <a:tr h="2775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2123135322"/>
                  </a:ext>
                </a:extLst>
              </a:tr>
              <a:tr h="4675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WAD</a:t>
                      </a:r>
                      <a:endParaRPr lang="en-MY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1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tabLst>
                          <a:tab pos="1402080" algn="l"/>
                        </a:tabLst>
                      </a:pPr>
                      <a:endParaRPr lang="en-US" sz="1200" dirty="0" smtClean="0">
                        <a:effectLst/>
                      </a:endParaRPr>
                    </a:p>
                    <a:p>
                      <a:pPr algn="just">
                        <a:lnSpc>
                          <a:spcPts val="101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tabLst>
                          <a:tab pos="1402080" algn="l"/>
                        </a:tabLst>
                      </a:pPr>
                      <a:r>
                        <a:rPr lang="en-US" sz="1400" u="sng" dirty="0" err="1" smtClean="0">
                          <a:effectLst/>
                        </a:rPr>
                        <a:t>Semasa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Tergendala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Mengemaskini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maklumat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ketibaan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rawatan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prosedur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menggunakan</a:t>
                      </a:r>
                      <a:r>
                        <a:rPr lang="en-US" sz="1400" dirty="0">
                          <a:effectLst/>
                        </a:rPr>
                        <a:t> "</a:t>
                      </a:r>
                      <a:r>
                        <a:rPr lang="en-US" sz="1400" dirty="0" err="1">
                          <a:effectLst/>
                        </a:rPr>
                        <a:t>kepingan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caj</a:t>
                      </a:r>
                      <a:r>
                        <a:rPr lang="en-US" sz="1400" dirty="0">
                          <a:effectLst/>
                        </a:rPr>
                        <a:t>" </a:t>
                      </a:r>
                      <a:r>
                        <a:rPr lang="en-US" sz="1400" dirty="0" err="1">
                          <a:effectLst/>
                        </a:rPr>
                        <a:t>bagi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dirancang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discaj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>
                          <a:effectLst/>
                        </a:rPr>
                        <a:t> CIS order </a:t>
                      </a:r>
                      <a:r>
                        <a:rPr lang="en-US" sz="1400" dirty="0" err="1">
                          <a:effectLst/>
                        </a:rPr>
                        <a:t>dilakukan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borang</a:t>
                      </a:r>
                      <a:r>
                        <a:rPr lang="en-US" sz="1400" dirty="0">
                          <a:effectLst/>
                        </a:rPr>
                        <a:t> PER SS –RA301 (</a:t>
                      </a:r>
                      <a:r>
                        <a:rPr lang="en-US" sz="1400" dirty="0" err="1">
                          <a:effectLst/>
                        </a:rPr>
                        <a:t>Radiologi</a:t>
                      </a:r>
                      <a:r>
                        <a:rPr lang="en-US" sz="1400" dirty="0">
                          <a:effectLst/>
                        </a:rPr>
                        <a:t>),PER PAT301 (Lab))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Catat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pergerakan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perpindahan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discharge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(Discharge Note &amp; BCP02</a:t>
                      </a:r>
                      <a:r>
                        <a:rPr lang="en-US" sz="1400" dirty="0" smtClean="0">
                          <a:effectLst/>
                        </a:rPr>
                        <a:t>).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2265" algn="l"/>
                        </a:tabLst>
                      </a:pP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0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Selepas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Kembali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Beroperasi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544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Menyambung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semula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aktiviti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transaksi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melalui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544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Keputusan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perlu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disimpan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Rekod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Perubatan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  <a:tabLst>
                          <a:tab pos="1615440" algn="l"/>
                        </a:tabLst>
                      </a:pP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0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Aktiviti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Pemulihan</a:t>
                      </a:r>
                      <a:r>
                        <a:rPr lang="en-US" sz="1400" u="sng" dirty="0">
                          <a:effectLst/>
                        </a:rPr>
                        <a:t> Data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57188" indent="-354013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400" dirty="0" err="1" smtClean="0">
                          <a:effectLst/>
                        </a:rPr>
                        <a:t>Mengemaskini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sebarang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transaksi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melibatkan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pergerakan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, status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di </a:t>
                      </a:r>
                      <a:r>
                        <a:rPr lang="en-US" sz="1400" dirty="0" err="1">
                          <a:effectLst/>
                        </a:rPr>
                        <a:t>discaj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rawatan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prosedur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telah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ditempah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spc="-5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sistem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</a:p>
                    <a:p>
                      <a:pPr marL="357188" indent="-354013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400" dirty="0" smtClean="0">
                          <a:effectLst/>
                        </a:rPr>
                        <a:t>SOP </a:t>
                      </a:r>
                      <a:r>
                        <a:rPr lang="en-US" sz="1400" dirty="0" err="1" smtClean="0">
                          <a:effectLst/>
                        </a:rPr>
                        <a:t>Pemulihan</a:t>
                      </a:r>
                      <a:r>
                        <a:rPr lang="en-US" sz="1400" dirty="0" smtClean="0">
                          <a:effectLst/>
                        </a:rPr>
                        <a:t> Data </a:t>
                      </a:r>
                      <a:r>
                        <a:rPr lang="en-US" sz="1400" dirty="0" err="1" smtClean="0">
                          <a:effectLst/>
                        </a:rPr>
                        <a:t>akan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dirangka</a:t>
                      </a:r>
                      <a:r>
                        <a:rPr lang="en-US" sz="1400" baseline="0" dirty="0" smtClean="0">
                          <a:effectLst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</a:rPr>
                        <a:t>dengan</a:t>
                      </a:r>
                      <a:r>
                        <a:rPr lang="en-US" sz="1400" baseline="0" dirty="0" smtClean="0">
                          <a:effectLst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</a:rPr>
                        <a:t>teliti</a:t>
                      </a:r>
                      <a:r>
                        <a:rPr lang="en-US" sz="1400" baseline="0" dirty="0" smtClean="0">
                          <a:effectLst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</a:rPr>
                        <a:t>bersama</a:t>
                      </a:r>
                      <a:r>
                        <a:rPr lang="en-US" sz="1400" baseline="0" dirty="0" smtClean="0">
                          <a:effectLst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</a:rPr>
                        <a:t>Jawatankuasa</a:t>
                      </a:r>
                      <a:r>
                        <a:rPr lang="en-US" sz="1400" baseline="0" dirty="0" smtClean="0">
                          <a:effectLst/>
                        </a:rPr>
                        <a:t> BCP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10426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 smtClean="0">
                          <a:effectLst/>
                        </a:rPr>
                        <a:t> </a:t>
                      </a:r>
                    </a:p>
                    <a:p>
                      <a:pPr marL="1042670"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en-MY" sz="1200" dirty="0" smtClean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 </a:t>
                      </a:r>
                      <a:endParaRPr lang="en-MY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19670824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99261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220788" y="305081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21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-76200" y="1079407"/>
            <a:ext cx="92831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WAD BERSALIN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252" y="16842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252" y="1222608"/>
            <a:ext cx="9144000" cy="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517525" y="1682750"/>
            <a:ext cx="7727950" cy="4710113"/>
            <a:chOff x="326" y="1060"/>
            <a:chExt cx="4868" cy="2967"/>
          </a:xfrm>
        </p:grpSpPr>
        <p:sp>
          <p:nvSpPr>
            <p:cNvPr id="9" name="AutoShape 3"/>
            <p:cNvSpPr>
              <a:spLocks noChangeAspect="1" noTextEdit="1"/>
            </p:cNvSpPr>
            <p:nvPr/>
          </p:nvSpPr>
          <p:spPr bwMode="auto">
            <a:xfrm>
              <a:off x="326" y="1062"/>
              <a:ext cx="4848" cy="2959"/>
            </a:xfrm>
            <a:prstGeom prst="rect">
              <a:avLst/>
            </a:prstGeom>
            <a:solidFill>
              <a:srgbClr val="FFFFFF"/>
            </a:solidFill>
            <a:ln w="38100" cap="flat" cmpd="sng" algn="ctr">
              <a:solidFill>
                <a:srgbClr val="C0504D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grpSp>
          <p:nvGrpSpPr>
            <p:cNvPr id="10" name="Group 205"/>
            <p:cNvGrpSpPr>
              <a:grpSpLocks/>
            </p:cNvGrpSpPr>
            <p:nvPr/>
          </p:nvGrpSpPr>
          <p:grpSpPr bwMode="auto">
            <a:xfrm>
              <a:off x="336" y="1060"/>
              <a:ext cx="4224" cy="2967"/>
              <a:chOff x="336" y="1060"/>
              <a:chExt cx="4224" cy="2967"/>
            </a:xfrm>
          </p:grpSpPr>
          <p:pic>
            <p:nvPicPr>
              <p:cNvPr id="4101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9" y="113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9" y="113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6" name="Freeform 7"/>
              <p:cNvSpPr>
                <a:spLocks/>
              </p:cNvSpPr>
              <p:nvPr/>
            </p:nvSpPr>
            <p:spPr bwMode="auto">
              <a:xfrm>
                <a:off x="1016" y="1152"/>
                <a:ext cx="494" cy="116"/>
              </a:xfrm>
              <a:custGeom>
                <a:avLst/>
                <a:gdLst>
                  <a:gd name="T0" fmla="*/ 227 w 1512"/>
                  <a:gd name="T1" fmla="*/ 454 h 454"/>
                  <a:gd name="T2" fmla="*/ 1285 w 1512"/>
                  <a:gd name="T3" fmla="*/ 454 h 454"/>
                  <a:gd name="T4" fmla="*/ 1512 w 1512"/>
                  <a:gd name="T5" fmla="*/ 227 h 454"/>
                  <a:gd name="T6" fmla="*/ 1285 w 1512"/>
                  <a:gd name="T7" fmla="*/ 0 h 454"/>
                  <a:gd name="T8" fmla="*/ 227 w 1512"/>
                  <a:gd name="T9" fmla="*/ 0 h 454"/>
                  <a:gd name="T10" fmla="*/ 0 w 1512"/>
                  <a:gd name="T11" fmla="*/ 227 h 454"/>
                  <a:gd name="T12" fmla="*/ 227 w 1512"/>
                  <a:gd name="T13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4">
                    <a:moveTo>
                      <a:pt x="227" y="454"/>
                    </a:moveTo>
                    <a:lnTo>
                      <a:pt x="1285" y="454"/>
                    </a:lnTo>
                    <a:cubicBezTo>
                      <a:pt x="1411" y="454"/>
                      <a:pt x="1512" y="352"/>
                      <a:pt x="1512" y="227"/>
                    </a:cubicBezTo>
                    <a:cubicBezTo>
                      <a:pt x="1512" y="102"/>
                      <a:pt x="1411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2"/>
                      <a:pt x="0" y="227"/>
                    </a:cubicBezTo>
                    <a:cubicBezTo>
                      <a:pt x="0" y="352"/>
                      <a:pt x="102" y="454"/>
                      <a:pt x="227" y="454"/>
                    </a:cubicBezTo>
                    <a:close/>
                  </a:path>
                </a:pathLst>
              </a:custGeom>
              <a:solidFill>
                <a:srgbClr val="4F88B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07" name="Freeform 8"/>
              <p:cNvSpPr>
                <a:spLocks/>
              </p:cNvSpPr>
              <p:nvPr/>
            </p:nvSpPr>
            <p:spPr bwMode="auto">
              <a:xfrm>
                <a:off x="1016" y="1152"/>
                <a:ext cx="494" cy="116"/>
              </a:xfrm>
              <a:custGeom>
                <a:avLst/>
                <a:gdLst>
                  <a:gd name="T0" fmla="*/ 227 w 1512"/>
                  <a:gd name="T1" fmla="*/ 454 h 454"/>
                  <a:gd name="T2" fmla="*/ 1285 w 1512"/>
                  <a:gd name="T3" fmla="*/ 454 h 454"/>
                  <a:gd name="T4" fmla="*/ 1512 w 1512"/>
                  <a:gd name="T5" fmla="*/ 227 h 454"/>
                  <a:gd name="T6" fmla="*/ 1285 w 1512"/>
                  <a:gd name="T7" fmla="*/ 0 h 454"/>
                  <a:gd name="T8" fmla="*/ 227 w 1512"/>
                  <a:gd name="T9" fmla="*/ 0 h 454"/>
                  <a:gd name="T10" fmla="*/ 0 w 1512"/>
                  <a:gd name="T11" fmla="*/ 227 h 454"/>
                  <a:gd name="T12" fmla="*/ 227 w 1512"/>
                  <a:gd name="T13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4">
                    <a:moveTo>
                      <a:pt x="227" y="454"/>
                    </a:moveTo>
                    <a:lnTo>
                      <a:pt x="1285" y="454"/>
                    </a:lnTo>
                    <a:cubicBezTo>
                      <a:pt x="1411" y="454"/>
                      <a:pt x="1512" y="352"/>
                      <a:pt x="1512" y="227"/>
                    </a:cubicBezTo>
                    <a:cubicBezTo>
                      <a:pt x="1512" y="102"/>
                      <a:pt x="1411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2"/>
                      <a:pt x="0" y="227"/>
                    </a:cubicBezTo>
                    <a:cubicBezTo>
                      <a:pt x="0" y="352"/>
                      <a:pt x="102" y="454"/>
                      <a:pt x="227" y="454"/>
                    </a:cubicBez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08" name="Rectangle 9"/>
              <p:cNvSpPr>
                <a:spLocks noChangeArrowheads="1"/>
              </p:cNvSpPr>
              <p:nvPr/>
            </p:nvSpPr>
            <p:spPr bwMode="auto">
              <a:xfrm>
                <a:off x="1211" y="1180"/>
                <a:ext cx="156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Start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06" name="Picture 1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113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7" name="Picture 1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32" y="113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9" name="Rectangle 12"/>
              <p:cNvSpPr>
                <a:spLocks noChangeArrowheads="1"/>
              </p:cNvSpPr>
              <p:nvPr/>
            </p:nvSpPr>
            <p:spPr bwMode="auto">
              <a:xfrm>
                <a:off x="1658" y="1152"/>
                <a:ext cx="493" cy="116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12" name="Rectangle 13"/>
              <p:cNvSpPr>
                <a:spLocks noChangeArrowheads="1"/>
              </p:cNvSpPr>
              <p:nvPr/>
            </p:nvSpPr>
            <p:spPr bwMode="auto">
              <a:xfrm>
                <a:off x="1658" y="1152"/>
                <a:ext cx="493" cy="116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13" name="Rectangle 14"/>
              <p:cNvSpPr>
                <a:spLocks noChangeArrowheads="1"/>
              </p:cNvSpPr>
              <p:nvPr/>
            </p:nvSpPr>
            <p:spPr bwMode="auto">
              <a:xfrm>
                <a:off x="1745" y="1180"/>
                <a:ext cx="39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Patient Arrival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11" name="Picture 1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8" y="1109"/>
                <a:ext cx="56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12" name="Picture 1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8" y="1109"/>
                <a:ext cx="56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14" name="Freeform 17"/>
              <p:cNvSpPr>
                <a:spLocks/>
              </p:cNvSpPr>
              <p:nvPr/>
            </p:nvSpPr>
            <p:spPr bwMode="auto">
              <a:xfrm>
                <a:off x="2398" y="112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15" name="Freeform 18"/>
              <p:cNvSpPr>
                <a:spLocks/>
              </p:cNvSpPr>
              <p:nvPr/>
            </p:nvSpPr>
            <p:spPr bwMode="auto">
              <a:xfrm>
                <a:off x="2398" y="112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16" name="Rectangle 19"/>
              <p:cNvSpPr>
                <a:spLocks noChangeArrowheads="1"/>
              </p:cNvSpPr>
              <p:nvPr/>
            </p:nvSpPr>
            <p:spPr bwMode="auto">
              <a:xfrm>
                <a:off x="2566" y="1154"/>
                <a:ext cx="229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17" name="Rectangle 20"/>
              <p:cNvSpPr>
                <a:spLocks noChangeArrowheads="1"/>
              </p:cNvSpPr>
              <p:nvPr/>
            </p:nvSpPr>
            <p:spPr bwMode="auto">
              <a:xfrm>
                <a:off x="2519" y="1206"/>
                <a:ext cx="29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18" name="Rectangle 21"/>
              <p:cNvSpPr>
                <a:spLocks noChangeArrowheads="1"/>
              </p:cNvSpPr>
              <p:nvPr/>
            </p:nvSpPr>
            <p:spPr bwMode="auto">
              <a:xfrm>
                <a:off x="2750" y="1206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18" name="Picture 22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142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19" name="Picture 23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142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19" name="Rectangle 24"/>
              <p:cNvSpPr>
                <a:spLocks noChangeArrowheads="1"/>
              </p:cNvSpPr>
              <p:nvPr/>
            </p:nvSpPr>
            <p:spPr bwMode="auto">
              <a:xfrm>
                <a:off x="3138" y="1441"/>
                <a:ext cx="494" cy="116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0" name="Rectangle 25"/>
              <p:cNvSpPr>
                <a:spLocks noChangeArrowheads="1"/>
              </p:cNvSpPr>
              <p:nvPr/>
            </p:nvSpPr>
            <p:spPr bwMode="auto">
              <a:xfrm>
                <a:off x="3138" y="1441"/>
                <a:ext cx="494" cy="116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1" name="Rectangle 26"/>
              <p:cNvSpPr>
                <a:spLocks noChangeArrowheads="1"/>
              </p:cNvSpPr>
              <p:nvPr/>
            </p:nvSpPr>
            <p:spPr bwMode="auto">
              <a:xfrm>
                <a:off x="3183" y="1469"/>
                <a:ext cx="49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Encounter Patient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22" name="Line 27"/>
              <p:cNvSpPr>
                <a:spLocks noChangeShapeType="1"/>
              </p:cNvSpPr>
              <p:nvPr/>
            </p:nvSpPr>
            <p:spPr bwMode="auto">
              <a:xfrm>
                <a:off x="1510" y="1210"/>
                <a:ext cx="105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3" name="Freeform 28"/>
              <p:cNvSpPr>
                <a:spLocks/>
              </p:cNvSpPr>
              <p:nvPr/>
            </p:nvSpPr>
            <p:spPr bwMode="auto">
              <a:xfrm>
                <a:off x="1608" y="1191"/>
                <a:ext cx="50" cy="38"/>
              </a:xfrm>
              <a:custGeom>
                <a:avLst/>
                <a:gdLst>
                  <a:gd name="T0" fmla="*/ 0 w 50"/>
                  <a:gd name="T1" fmla="*/ 0 h 38"/>
                  <a:gd name="T2" fmla="*/ 50 w 50"/>
                  <a:gd name="T3" fmla="*/ 19 h 38"/>
                  <a:gd name="T4" fmla="*/ 0 w 50"/>
                  <a:gd name="T5" fmla="*/ 38 h 38"/>
                  <a:gd name="T6" fmla="*/ 0 w 50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38">
                    <a:moveTo>
                      <a:pt x="0" y="0"/>
                    </a:moveTo>
                    <a:lnTo>
                      <a:pt x="50" y="19"/>
                    </a:lnTo>
                    <a:lnTo>
                      <a:pt x="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4" name="Line 29"/>
              <p:cNvSpPr>
                <a:spLocks noChangeShapeType="1"/>
              </p:cNvSpPr>
              <p:nvPr/>
            </p:nvSpPr>
            <p:spPr bwMode="auto">
              <a:xfrm>
                <a:off x="2151" y="1210"/>
                <a:ext cx="204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5" name="Freeform 30"/>
              <p:cNvSpPr>
                <a:spLocks/>
              </p:cNvSpPr>
              <p:nvPr/>
            </p:nvSpPr>
            <p:spPr bwMode="auto">
              <a:xfrm>
                <a:off x="2349" y="1191"/>
                <a:ext cx="49" cy="38"/>
              </a:xfrm>
              <a:custGeom>
                <a:avLst/>
                <a:gdLst>
                  <a:gd name="T0" fmla="*/ 0 w 49"/>
                  <a:gd name="T1" fmla="*/ 0 h 38"/>
                  <a:gd name="T2" fmla="*/ 49 w 49"/>
                  <a:gd name="T3" fmla="*/ 19 h 38"/>
                  <a:gd name="T4" fmla="*/ 0 w 49"/>
                  <a:gd name="T5" fmla="*/ 38 h 38"/>
                  <a:gd name="T6" fmla="*/ 0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0" y="0"/>
                    </a:moveTo>
                    <a:lnTo>
                      <a:pt x="49" y="19"/>
                    </a:lnTo>
                    <a:lnTo>
                      <a:pt x="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8" name="Line 31"/>
              <p:cNvSpPr>
                <a:spLocks noChangeShapeType="1"/>
              </p:cNvSpPr>
              <p:nvPr/>
            </p:nvSpPr>
            <p:spPr bwMode="auto">
              <a:xfrm>
                <a:off x="2892" y="1210"/>
                <a:ext cx="204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29" name="Freeform 32"/>
              <p:cNvSpPr>
                <a:spLocks/>
              </p:cNvSpPr>
              <p:nvPr/>
            </p:nvSpPr>
            <p:spPr bwMode="auto">
              <a:xfrm>
                <a:off x="3089" y="1191"/>
                <a:ext cx="49" cy="38"/>
              </a:xfrm>
              <a:custGeom>
                <a:avLst/>
                <a:gdLst>
                  <a:gd name="T0" fmla="*/ 0 w 49"/>
                  <a:gd name="T1" fmla="*/ 0 h 38"/>
                  <a:gd name="T2" fmla="*/ 49 w 49"/>
                  <a:gd name="T3" fmla="*/ 19 h 38"/>
                  <a:gd name="T4" fmla="*/ 0 w 49"/>
                  <a:gd name="T5" fmla="*/ 38 h 38"/>
                  <a:gd name="T6" fmla="*/ 0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0" y="0"/>
                    </a:moveTo>
                    <a:lnTo>
                      <a:pt x="49" y="19"/>
                    </a:lnTo>
                    <a:lnTo>
                      <a:pt x="0" y="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30" name="Rectangle 33"/>
              <p:cNvSpPr>
                <a:spLocks noChangeArrowheads="1"/>
              </p:cNvSpPr>
              <p:nvPr/>
            </p:nvSpPr>
            <p:spPr bwMode="auto">
              <a:xfrm>
                <a:off x="2977" y="1184"/>
                <a:ext cx="77" cy="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33" name="Rectangle 34"/>
              <p:cNvSpPr>
                <a:spLocks noChangeArrowheads="1"/>
              </p:cNvSpPr>
              <p:nvPr/>
            </p:nvSpPr>
            <p:spPr bwMode="auto">
              <a:xfrm>
                <a:off x="2979" y="1180"/>
                <a:ext cx="12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31" name="Picture 3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1661"/>
                <a:ext cx="569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32" name="Picture 36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1661"/>
                <a:ext cx="569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34" name="Freeform 37"/>
              <p:cNvSpPr>
                <a:spLocks/>
              </p:cNvSpPr>
              <p:nvPr/>
            </p:nvSpPr>
            <p:spPr bwMode="auto">
              <a:xfrm>
                <a:off x="3138" y="167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35" name="Freeform 38"/>
              <p:cNvSpPr>
                <a:spLocks/>
              </p:cNvSpPr>
              <p:nvPr/>
            </p:nvSpPr>
            <p:spPr bwMode="auto">
              <a:xfrm>
                <a:off x="3138" y="167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36" name="Rectangle 39"/>
              <p:cNvSpPr>
                <a:spLocks noChangeArrowheads="1"/>
              </p:cNvSpPr>
              <p:nvPr/>
            </p:nvSpPr>
            <p:spPr bwMode="auto">
              <a:xfrm>
                <a:off x="3306" y="1704"/>
                <a:ext cx="23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39" name="Rectangle 40"/>
              <p:cNvSpPr>
                <a:spLocks noChangeArrowheads="1"/>
              </p:cNvSpPr>
              <p:nvPr/>
            </p:nvSpPr>
            <p:spPr bwMode="auto">
              <a:xfrm>
                <a:off x="3261" y="1756"/>
                <a:ext cx="28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40" name="Rectangle 41"/>
              <p:cNvSpPr>
                <a:spLocks noChangeArrowheads="1"/>
              </p:cNvSpPr>
              <p:nvPr/>
            </p:nvSpPr>
            <p:spPr bwMode="auto">
              <a:xfrm>
                <a:off x="3488" y="1756"/>
                <a:ext cx="6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41" name="Line 42"/>
              <p:cNvSpPr>
                <a:spLocks noChangeShapeType="1"/>
              </p:cNvSpPr>
              <p:nvPr/>
            </p:nvSpPr>
            <p:spPr bwMode="auto">
              <a:xfrm>
                <a:off x="3385" y="1557"/>
                <a:ext cx="0" cy="83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42" name="Freeform 43"/>
              <p:cNvSpPr>
                <a:spLocks/>
              </p:cNvSpPr>
              <p:nvPr/>
            </p:nvSpPr>
            <p:spPr bwMode="auto">
              <a:xfrm>
                <a:off x="3361" y="1635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24 w 49"/>
                  <a:gd name="T3" fmla="*/ 38 h 38"/>
                  <a:gd name="T4" fmla="*/ 0 w 49"/>
                  <a:gd name="T5" fmla="*/ 0 h 38"/>
                  <a:gd name="T6" fmla="*/ 49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49" y="0"/>
                    </a:moveTo>
                    <a:lnTo>
                      <a:pt x="24" y="38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4140" name="Picture 44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2000"/>
                <a:ext cx="559" cy="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41" name="Picture 45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2000"/>
                <a:ext cx="559" cy="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43" name="Rectangle 46"/>
              <p:cNvSpPr>
                <a:spLocks noChangeArrowheads="1"/>
              </p:cNvSpPr>
              <p:nvPr/>
            </p:nvSpPr>
            <p:spPr bwMode="auto">
              <a:xfrm>
                <a:off x="3138" y="2011"/>
                <a:ext cx="494" cy="116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44" name="Rectangle 47"/>
              <p:cNvSpPr>
                <a:spLocks noChangeArrowheads="1"/>
              </p:cNvSpPr>
              <p:nvPr/>
            </p:nvSpPr>
            <p:spPr bwMode="auto">
              <a:xfrm>
                <a:off x="3138" y="2011"/>
                <a:ext cx="494" cy="116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45" name="Rectangle 48"/>
              <p:cNvSpPr>
                <a:spLocks noChangeArrowheads="1"/>
              </p:cNvSpPr>
              <p:nvPr/>
            </p:nvSpPr>
            <p:spPr bwMode="auto">
              <a:xfrm>
                <a:off x="3218" y="2013"/>
                <a:ext cx="423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Print Label and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46" name="Rectangle 49"/>
              <p:cNvSpPr>
                <a:spLocks noChangeArrowheads="1"/>
              </p:cNvSpPr>
              <p:nvPr/>
            </p:nvSpPr>
            <p:spPr bwMode="auto">
              <a:xfrm>
                <a:off x="3303" y="2065"/>
                <a:ext cx="22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Receipt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47" name="Freeform 50"/>
              <p:cNvSpPr>
                <a:spLocks/>
              </p:cNvSpPr>
              <p:nvPr/>
            </p:nvSpPr>
            <p:spPr bwMode="auto">
              <a:xfrm>
                <a:off x="2645" y="1297"/>
                <a:ext cx="451" cy="202"/>
              </a:xfrm>
              <a:custGeom>
                <a:avLst/>
                <a:gdLst>
                  <a:gd name="T0" fmla="*/ 0 w 451"/>
                  <a:gd name="T1" fmla="*/ 0 h 202"/>
                  <a:gd name="T2" fmla="*/ 0 w 451"/>
                  <a:gd name="T3" fmla="*/ 202 h 202"/>
                  <a:gd name="T4" fmla="*/ 451 w 451"/>
                  <a:gd name="T5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202">
                    <a:moveTo>
                      <a:pt x="0" y="0"/>
                    </a:moveTo>
                    <a:lnTo>
                      <a:pt x="0" y="202"/>
                    </a:lnTo>
                    <a:lnTo>
                      <a:pt x="451" y="202"/>
                    </a:lnTo>
                  </a:path>
                </a:pathLst>
              </a:cu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48" name="Freeform 51"/>
              <p:cNvSpPr>
                <a:spLocks/>
              </p:cNvSpPr>
              <p:nvPr/>
            </p:nvSpPr>
            <p:spPr bwMode="auto">
              <a:xfrm>
                <a:off x="3089" y="1480"/>
                <a:ext cx="49" cy="39"/>
              </a:xfrm>
              <a:custGeom>
                <a:avLst/>
                <a:gdLst>
                  <a:gd name="T0" fmla="*/ 0 w 49"/>
                  <a:gd name="T1" fmla="*/ 0 h 39"/>
                  <a:gd name="T2" fmla="*/ 49 w 49"/>
                  <a:gd name="T3" fmla="*/ 19 h 39"/>
                  <a:gd name="T4" fmla="*/ 0 w 49"/>
                  <a:gd name="T5" fmla="*/ 39 h 39"/>
                  <a:gd name="T6" fmla="*/ 0 w 49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9">
                    <a:moveTo>
                      <a:pt x="0" y="0"/>
                    </a:moveTo>
                    <a:lnTo>
                      <a:pt x="49" y="19"/>
                    </a:lnTo>
                    <a:lnTo>
                      <a:pt x="0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49" name="Rectangle 52"/>
              <p:cNvSpPr>
                <a:spLocks noChangeArrowheads="1"/>
              </p:cNvSpPr>
              <p:nvPr/>
            </p:nvSpPr>
            <p:spPr bwMode="auto">
              <a:xfrm>
                <a:off x="2868" y="1462"/>
                <a:ext cx="66" cy="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350" name="Rectangle 53"/>
              <p:cNvSpPr>
                <a:spLocks noChangeArrowheads="1"/>
              </p:cNvSpPr>
              <p:nvPr/>
            </p:nvSpPr>
            <p:spPr bwMode="auto">
              <a:xfrm>
                <a:off x="2871" y="1458"/>
                <a:ext cx="105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51" name="Line 54"/>
              <p:cNvSpPr>
                <a:spLocks noChangeShapeType="1"/>
              </p:cNvSpPr>
              <p:nvPr/>
            </p:nvSpPr>
            <p:spPr bwMode="auto">
              <a:xfrm>
                <a:off x="3385" y="1847"/>
                <a:ext cx="0" cy="131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096" name="Freeform 55"/>
              <p:cNvSpPr>
                <a:spLocks/>
              </p:cNvSpPr>
              <p:nvPr/>
            </p:nvSpPr>
            <p:spPr bwMode="auto">
              <a:xfrm>
                <a:off x="3361" y="1973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24 w 49"/>
                  <a:gd name="T3" fmla="*/ 38 h 38"/>
                  <a:gd name="T4" fmla="*/ 0 w 49"/>
                  <a:gd name="T5" fmla="*/ 0 h 38"/>
                  <a:gd name="T6" fmla="*/ 49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49" y="0"/>
                    </a:moveTo>
                    <a:lnTo>
                      <a:pt x="24" y="38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097" name="Rectangle 56"/>
              <p:cNvSpPr>
                <a:spLocks noChangeArrowheads="1"/>
              </p:cNvSpPr>
              <p:nvPr/>
            </p:nvSpPr>
            <p:spPr bwMode="auto">
              <a:xfrm>
                <a:off x="3353" y="1903"/>
                <a:ext cx="65" cy="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098" name="Rectangle 57"/>
              <p:cNvSpPr>
                <a:spLocks noChangeArrowheads="1"/>
              </p:cNvSpPr>
              <p:nvPr/>
            </p:nvSpPr>
            <p:spPr bwMode="auto">
              <a:xfrm>
                <a:off x="3355" y="1899"/>
                <a:ext cx="10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54" name="Picture 58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3" y="3745"/>
                <a:ext cx="559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55" name="Picture 59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83" y="3745"/>
                <a:ext cx="559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99" name="Freeform 60"/>
              <p:cNvSpPr>
                <a:spLocks/>
              </p:cNvSpPr>
              <p:nvPr/>
            </p:nvSpPr>
            <p:spPr bwMode="auto">
              <a:xfrm>
                <a:off x="1100" y="3759"/>
                <a:ext cx="505" cy="231"/>
              </a:xfrm>
              <a:custGeom>
                <a:avLst/>
                <a:gdLst>
                  <a:gd name="T0" fmla="*/ 151 w 1549"/>
                  <a:gd name="T1" fmla="*/ 0 h 907"/>
                  <a:gd name="T2" fmla="*/ 1549 w 1549"/>
                  <a:gd name="T3" fmla="*/ 0 h 907"/>
                  <a:gd name="T4" fmla="*/ 1549 w 1549"/>
                  <a:gd name="T5" fmla="*/ 907 h 907"/>
                  <a:gd name="T6" fmla="*/ 151 w 1549"/>
                  <a:gd name="T7" fmla="*/ 907 h 907"/>
                  <a:gd name="T8" fmla="*/ 151 w 1549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9" h="907">
                    <a:moveTo>
                      <a:pt x="151" y="0"/>
                    </a:moveTo>
                    <a:lnTo>
                      <a:pt x="1549" y="0"/>
                    </a:lnTo>
                    <a:cubicBezTo>
                      <a:pt x="1398" y="283"/>
                      <a:pt x="1398" y="624"/>
                      <a:pt x="1549" y="907"/>
                    </a:cubicBezTo>
                    <a:lnTo>
                      <a:pt x="151" y="907"/>
                    </a:lnTo>
                    <a:cubicBezTo>
                      <a:pt x="0" y="624"/>
                      <a:pt x="0" y="283"/>
                      <a:pt x="151" y="0"/>
                    </a:cubicBezTo>
                    <a:close/>
                  </a:path>
                </a:pathLst>
              </a:custGeom>
              <a:solidFill>
                <a:srgbClr val="5B9BD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00" name="Freeform 61"/>
              <p:cNvSpPr>
                <a:spLocks/>
              </p:cNvSpPr>
              <p:nvPr/>
            </p:nvSpPr>
            <p:spPr bwMode="auto">
              <a:xfrm>
                <a:off x="1100" y="3759"/>
                <a:ext cx="505" cy="231"/>
              </a:xfrm>
              <a:custGeom>
                <a:avLst/>
                <a:gdLst>
                  <a:gd name="T0" fmla="*/ 151 w 1549"/>
                  <a:gd name="T1" fmla="*/ 0 h 907"/>
                  <a:gd name="T2" fmla="*/ 1549 w 1549"/>
                  <a:gd name="T3" fmla="*/ 0 h 907"/>
                  <a:gd name="T4" fmla="*/ 1549 w 1549"/>
                  <a:gd name="T5" fmla="*/ 907 h 907"/>
                  <a:gd name="T6" fmla="*/ 151 w 1549"/>
                  <a:gd name="T7" fmla="*/ 907 h 907"/>
                  <a:gd name="T8" fmla="*/ 151 w 1549"/>
                  <a:gd name="T9" fmla="*/ 0 h 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9" h="907">
                    <a:moveTo>
                      <a:pt x="151" y="0"/>
                    </a:moveTo>
                    <a:lnTo>
                      <a:pt x="1549" y="0"/>
                    </a:lnTo>
                    <a:cubicBezTo>
                      <a:pt x="1398" y="283"/>
                      <a:pt x="1398" y="624"/>
                      <a:pt x="1549" y="907"/>
                    </a:cubicBezTo>
                    <a:lnTo>
                      <a:pt x="151" y="907"/>
                    </a:lnTo>
                    <a:cubicBezTo>
                      <a:pt x="0" y="624"/>
                      <a:pt x="0" y="283"/>
                      <a:pt x="151" y="0"/>
                    </a:cubicBez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03" name="Rectangle 62"/>
              <p:cNvSpPr>
                <a:spLocks noChangeArrowheads="1"/>
              </p:cNvSpPr>
              <p:nvPr/>
            </p:nvSpPr>
            <p:spPr bwMode="auto">
              <a:xfrm>
                <a:off x="1227" y="3792"/>
                <a:ext cx="35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Stored Data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04" name="Rectangle 63"/>
              <p:cNvSpPr>
                <a:spLocks noChangeArrowheads="1"/>
              </p:cNvSpPr>
              <p:nvPr/>
            </p:nvSpPr>
            <p:spPr bwMode="auto">
              <a:xfrm>
                <a:off x="1166" y="3844"/>
                <a:ext cx="5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05" name="Rectangle 64"/>
              <p:cNvSpPr>
                <a:spLocks noChangeArrowheads="1"/>
              </p:cNvSpPr>
              <p:nvPr/>
            </p:nvSpPr>
            <p:spPr bwMode="auto">
              <a:xfrm>
                <a:off x="1183" y="3844"/>
                <a:ext cx="28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Front End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08" name="Rectangle 65"/>
              <p:cNvSpPr>
                <a:spLocks noChangeArrowheads="1"/>
              </p:cNvSpPr>
              <p:nvPr/>
            </p:nvSpPr>
            <p:spPr bwMode="auto">
              <a:xfrm>
                <a:off x="1403" y="3844"/>
                <a:ext cx="5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09" name="Rectangle 66"/>
              <p:cNvSpPr>
                <a:spLocks noChangeArrowheads="1"/>
              </p:cNvSpPr>
              <p:nvPr/>
            </p:nvSpPr>
            <p:spPr bwMode="auto">
              <a:xfrm>
                <a:off x="1425" y="3844"/>
                <a:ext cx="19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Pump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10" name="Rectangle 67"/>
              <p:cNvSpPr>
                <a:spLocks noChangeArrowheads="1"/>
              </p:cNvSpPr>
              <p:nvPr/>
            </p:nvSpPr>
            <p:spPr bwMode="auto">
              <a:xfrm>
                <a:off x="1300" y="3897"/>
                <a:ext cx="151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Data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13" name="Rectangle 68"/>
              <p:cNvSpPr>
                <a:spLocks noChangeArrowheads="1"/>
              </p:cNvSpPr>
              <p:nvPr/>
            </p:nvSpPr>
            <p:spPr bwMode="auto">
              <a:xfrm>
                <a:off x="1406" y="3897"/>
                <a:ext cx="5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)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65" name="Picture 69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254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66" name="Picture 70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2548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14" name="Rectangle 71"/>
              <p:cNvSpPr>
                <a:spLocks noChangeArrowheads="1"/>
              </p:cNvSpPr>
              <p:nvPr/>
            </p:nvSpPr>
            <p:spPr bwMode="auto">
              <a:xfrm>
                <a:off x="3138" y="2561"/>
                <a:ext cx="494" cy="116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15" name="Rectangle 72"/>
              <p:cNvSpPr>
                <a:spLocks noChangeArrowheads="1"/>
              </p:cNvSpPr>
              <p:nvPr/>
            </p:nvSpPr>
            <p:spPr bwMode="auto">
              <a:xfrm>
                <a:off x="3138" y="2561"/>
                <a:ext cx="494" cy="116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16" name="Rectangle 73"/>
              <p:cNvSpPr>
                <a:spLocks noChangeArrowheads="1"/>
              </p:cNvSpPr>
              <p:nvPr/>
            </p:nvSpPr>
            <p:spPr bwMode="auto">
              <a:xfrm>
                <a:off x="3310" y="2589"/>
                <a:ext cx="20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Orders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70" name="Picture 74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3165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71" name="Picture 75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3165"/>
                <a:ext cx="559" cy="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17" name="Rectangle 76"/>
              <p:cNvSpPr>
                <a:spLocks noChangeArrowheads="1"/>
              </p:cNvSpPr>
              <p:nvPr/>
            </p:nvSpPr>
            <p:spPr bwMode="auto">
              <a:xfrm>
                <a:off x="3138" y="3179"/>
                <a:ext cx="494" cy="116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0" name="Rectangle 77"/>
              <p:cNvSpPr>
                <a:spLocks noChangeArrowheads="1"/>
              </p:cNvSpPr>
              <p:nvPr/>
            </p:nvSpPr>
            <p:spPr bwMode="auto">
              <a:xfrm>
                <a:off x="3138" y="3179"/>
                <a:ext cx="494" cy="116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1" name="Rectangle 78"/>
              <p:cNvSpPr>
                <a:spLocks noChangeArrowheads="1"/>
              </p:cNvSpPr>
              <p:nvPr/>
            </p:nvSpPr>
            <p:spPr bwMode="auto">
              <a:xfrm>
                <a:off x="3277" y="3207"/>
                <a:ext cx="28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75" name="Picture 79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" y="3802"/>
                <a:ext cx="559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76" name="Picture 80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6" y="3802"/>
                <a:ext cx="559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22" name="Freeform 81"/>
              <p:cNvSpPr>
                <a:spLocks/>
              </p:cNvSpPr>
              <p:nvPr/>
            </p:nvSpPr>
            <p:spPr bwMode="auto">
              <a:xfrm>
                <a:off x="362" y="3817"/>
                <a:ext cx="494" cy="115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0" y="453"/>
                      <a:pt x="1512" y="352"/>
                      <a:pt x="1512" y="227"/>
                    </a:cubicBezTo>
                    <a:cubicBezTo>
                      <a:pt x="1512" y="101"/>
                      <a:pt x="1410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solidFill>
                <a:srgbClr val="4F88BB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3" name="Freeform 82"/>
              <p:cNvSpPr>
                <a:spLocks/>
              </p:cNvSpPr>
              <p:nvPr/>
            </p:nvSpPr>
            <p:spPr bwMode="auto">
              <a:xfrm>
                <a:off x="362" y="3817"/>
                <a:ext cx="494" cy="115"/>
              </a:xfrm>
              <a:custGeom>
                <a:avLst/>
                <a:gdLst>
                  <a:gd name="T0" fmla="*/ 227 w 1512"/>
                  <a:gd name="T1" fmla="*/ 453 h 453"/>
                  <a:gd name="T2" fmla="*/ 1285 w 1512"/>
                  <a:gd name="T3" fmla="*/ 453 h 453"/>
                  <a:gd name="T4" fmla="*/ 1512 w 1512"/>
                  <a:gd name="T5" fmla="*/ 227 h 453"/>
                  <a:gd name="T6" fmla="*/ 1285 w 1512"/>
                  <a:gd name="T7" fmla="*/ 0 h 453"/>
                  <a:gd name="T8" fmla="*/ 227 w 1512"/>
                  <a:gd name="T9" fmla="*/ 0 h 453"/>
                  <a:gd name="T10" fmla="*/ 0 w 1512"/>
                  <a:gd name="T11" fmla="*/ 227 h 453"/>
                  <a:gd name="T12" fmla="*/ 227 w 1512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2" h="453">
                    <a:moveTo>
                      <a:pt x="227" y="453"/>
                    </a:moveTo>
                    <a:lnTo>
                      <a:pt x="1285" y="453"/>
                    </a:lnTo>
                    <a:cubicBezTo>
                      <a:pt x="1410" y="453"/>
                      <a:pt x="1512" y="352"/>
                      <a:pt x="1512" y="227"/>
                    </a:cubicBezTo>
                    <a:cubicBezTo>
                      <a:pt x="1512" y="101"/>
                      <a:pt x="1410" y="0"/>
                      <a:pt x="1285" y="0"/>
                    </a:cubicBezTo>
                    <a:lnTo>
                      <a:pt x="227" y="0"/>
                    </a:lnTo>
                    <a:cubicBezTo>
                      <a:pt x="102" y="0"/>
                      <a:pt x="0" y="101"/>
                      <a:pt x="0" y="227"/>
                    </a:cubicBezTo>
                    <a:cubicBezTo>
                      <a:pt x="0" y="352"/>
                      <a:pt x="102" y="453"/>
                      <a:pt x="227" y="453"/>
                    </a:cubicBez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4" name="Rectangle 83"/>
              <p:cNvSpPr>
                <a:spLocks noChangeArrowheads="1"/>
              </p:cNvSpPr>
              <p:nvPr/>
            </p:nvSpPr>
            <p:spPr bwMode="auto">
              <a:xfrm>
                <a:off x="569" y="3844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End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25" name="Line 84"/>
              <p:cNvSpPr>
                <a:spLocks noChangeShapeType="1"/>
              </p:cNvSpPr>
              <p:nvPr/>
            </p:nvSpPr>
            <p:spPr bwMode="auto">
              <a:xfrm flipH="1">
                <a:off x="899" y="3874"/>
                <a:ext cx="213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6" name="Freeform 85"/>
              <p:cNvSpPr>
                <a:spLocks/>
              </p:cNvSpPr>
              <p:nvPr/>
            </p:nvSpPr>
            <p:spPr bwMode="auto">
              <a:xfrm>
                <a:off x="856" y="3855"/>
                <a:ext cx="49" cy="39"/>
              </a:xfrm>
              <a:custGeom>
                <a:avLst/>
                <a:gdLst>
                  <a:gd name="T0" fmla="*/ 49 w 49"/>
                  <a:gd name="T1" fmla="*/ 39 h 39"/>
                  <a:gd name="T2" fmla="*/ 0 w 49"/>
                  <a:gd name="T3" fmla="*/ 19 h 39"/>
                  <a:gd name="T4" fmla="*/ 49 w 49"/>
                  <a:gd name="T5" fmla="*/ 0 h 39"/>
                  <a:gd name="T6" fmla="*/ 49 w 49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9">
                    <a:moveTo>
                      <a:pt x="49" y="39"/>
                    </a:moveTo>
                    <a:lnTo>
                      <a:pt x="0" y="19"/>
                    </a:lnTo>
                    <a:lnTo>
                      <a:pt x="49" y="0"/>
                    </a:lnTo>
                    <a:lnTo>
                      <a:pt x="49" y="39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7" name="Line 86"/>
              <p:cNvSpPr>
                <a:spLocks noChangeShapeType="1"/>
              </p:cNvSpPr>
              <p:nvPr/>
            </p:nvSpPr>
            <p:spPr bwMode="auto">
              <a:xfrm>
                <a:off x="3385" y="2677"/>
                <a:ext cx="0" cy="92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28" name="Freeform 87"/>
              <p:cNvSpPr>
                <a:spLocks/>
              </p:cNvSpPr>
              <p:nvPr/>
            </p:nvSpPr>
            <p:spPr bwMode="auto">
              <a:xfrm>
                <a:off x="3361" y="2764"/>
                <a:ext cx="49" cy="39"/>
              </a:xfrm>
              <a:custGeom>
                <a:avLst/>
                <a:gdLst>
                  <a:gd name="T0" fmla="*/ 49 w 49"/>
                  <a:gd name="T1" fmla="*/ 0 h 39"/>
                  <a:gd name="T2" fmla="*/ 24 w 49"/>
                  <a:gd name="T3" fmla="*/ 39 h 39"/>
                  <a:gd name="T4" fmla="*/ 0 w 49"/>
                  <a:gd name="T5" fmla="*/ 0 h 39"/>
                  <a:gd name="T6" fmla="*/ 49 w 49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9">
                    <a:moveTo>
                      <a:pt x="49" y="0"/>
                    </a:moveTo>
                    <a:lnTo>
                      <a:pt x="24" y="39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4184" name="Picture 88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2789"/>
                <a:ext cx="569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85" name="Picture 89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2789"/>
                <a:ext cx="569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29" name="Freeform 90"/>
              <p:cNvSpPr>
                <a:spLocks/>
              </p:cNvSpPr>
              <p:nvPr/>
            </p:nvSpPr>
            <p:spPr bwMode="auto">
              <a:xfrm>
                <a:off x="3138" y="280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30" name="Freeform 91"/>
              <p:cNvSpPr>
                <a:spLocks/>
              </p:cNvSpPr>
              <p:nvPr/>
            </p:nvSpPr>
            <p:spPr bwMode="auto">
              <a:xfrm>
                <a:off x="3138" y="280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33" name="Rectangle 92"/>
              <p:cNvSpPr>
                <a:spLocks noChangeArrowheads="1"/>
              </p:cNvSpPr>
              <p:nvPr/>
            </p:nvSpPr>
            <p:spPr bwMode="auto">
              <a:xfrm>
                <a:off x="3306" y="2833"/>
                <a:ext cx="23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34" name="Rectangle 93"/>
              <p:cNvSpPr>
                <a:spLocks noChangeArrowheads="1"/>
              </p:cNvSpPr>
              <p:nvPr/>
            </p:nvSpPr>
            <p:spPr bwMode="auto">
              <a:xfrm>
                <a:off x="3261" y="2886"/>
                <a:ext cx="2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35" name="Rectangle 94"/>
              <p:cNvSpPr>
                <a:spLocks noChangeArrowheads="1"/>
              </p:cNvSpPr>
              <p:nvPr/>
            </p:nvSpPr>
            <p:spPr bwMode="auto">
              <a:xfrm>
                <a:off x="3488" y="2886"/>
                <a:ext cx="63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36" name="Line 95"/>
              <p:cNvSpPr>
                <a:spLocks noChangeShapeType="1"/>
              </p:cNvSpPr>
              <p:nvPr/>
            </p:nvSpPr>
            <p:spPr bwMode="auto">
              <a:xfrm>
                <a:off x="3385" y="2977"/>
                <a:ext cx="0" cy="169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37" name="Freeform 96"/>
              <p:cNvSpPr>
                <a:spLocks/>
              </p:cNvSpPr>
              <p:nvPr/>
            </p:nvSpPr>
            <p:spPr bwMode="auto">
              <a:xfrm>
                <a:off x="3361" y="3141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24 w 49"/>
                  <a:gd name="T3" fmla="*/ 38 h 38"/>
                  <a:gd name="T4" fmla="*/ 0 w 49"/>
                  <a:gd name="T5" fmla="*/ 0 h 38"/>
                  <a:gd name="T6" fmla="*/ 49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49" y="0"/>
                    </a:moveTo>
                    <a:lnTo>
                      <a:pt x="24" y="38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38" name="Rectangle 97"/>
              <p:cNvSpPr>
                <a:spLocks noChangeArrowheads="1"/>
              </p:cNvSpPr>
              <p:nvPr/>
            </p:nvSpPr>
            <p:spPr bwMode="auto">
              <a:xfrm>
                <a:off x="3353" y="3052"/>
                <a:ext cx="65" cy="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39" name="Rectangle 98"/>
              <p:cNvSpPr>
                <a:spLocks noChangeArrowheads="1"/>
              </p:cNvSpPr>
              <p:nvPr/>
            </p:nvSpPr>
            <p:spPr bwMode="auto">
              <a:xfrm>
                <a:off x="3355" y="3048"/>
                <a:ext cx="10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195" name="Picture 99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2221"/>
                <a:ext cx="569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96" name="Picture 100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2221"/>
                <a:ext cx="569" cy="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42" name="Freeform 101"/>
              <p:cNvSpPr>
                <a:spLocks/>
              </p:cNvSpPr>
              <p:nvPr/>
            </p:nvSpPr>
            <p:spPr bwMode="auto">
              <a:xfrm>
                <a:off x="3138" y="223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43" name="Freeform 102"/>
              <p:cNvSpPr>
                <a:spLocks/>
              </p:cNvSpPr>
              <p:nvPr/>
            </p:nvSpPr>
            <p:spPr bwMode="auto">
              <a:xfrm>
                <a:off x="3138" y="2233"/>
                <a:ext cx="494" cy="174"/>
              </a:xfrm>
              <a:custGeom>
                <a:avLst/>
                <a:gdLst>
                  <a:gd name="T0" fmla="*/ 0 w 494"/>
                  <a:gd name="T1" fmla="*/ 87 h 174"/>
                  <a:gd name="T2" fmla="*/ 247 w 494"/>
                  <a:gd name="T3" fmla="*/ 0 h 174"/>
                  <a:gd name="T4" fmla="*/ 494 w 494"/>
                  <a:gd name="T5" fmla="*/ 87 h 174"/>
                  <a:gd name="T6" fmla="*/ 247 w 494"/>
                  <a:gd name="T7" fmla="*/ 174 h 174"/>
                  <a:gd name="T8" fmla="*/ 0 w 494"/>
                  <a:gd name="T9" fmla="*/ 8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4">
                    <a:moveTo>
                      <a:pt x="0" y="87"/>
                    </a:moveTo>
                    <a:lnTo>
                      <a:pt x="247" y="0"/>
                    </a:lnTo>
                    <a:lnTo>
                      <a:pt x="494" y="87"/>
                    </a:lnTo>
                    <a:lnTo>
                      <a:pt x="247" y="174"/>
                    </a:lnTo>
                    <a:lnTo>
                      <a:pt x="0" y="87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44" name="Rectangle 103"/>
              <p:cNvSpPr>
                <a:spLocks noChangeArrowheads="1"/>
              </p:cNvSpPr>
              <p:nvPr/>
            </p:nvSpPr>
            <p:spPr bwMode="auto">
              <a:xfrm>
                <a:off x="3306" y="2264"/>
                <a:ext cx="23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45" name="Rectangle 104"/>
              <p:cNvSpPr>
                <a:spLocks noChangeArrowheads="1"/>
              </p:cNvSpPr>
              <p:nvPr/>
            </p:nvSpPr>
            <p:spPr bwMode="auto">
              <a:xfrm>
                <a:off x="3261" y="2316"/>
                <a:ext cx="28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46" name="Rectangle 105"/>
              <p:cNvSpPr>
                <a:spLocks noChangeArrowheads="1"/>
              </p:cNvSpPr>
              <p:nvPr/>
            </p:nvSpPr>
            <p:spPr bwMode="auto">
              <a:xfrm>
                <a:off x="3488" y="2316"/>
                <a:ext cx="6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47" name="Line 106"/>
              <p:cNvSpPr>
                <a:spLocks noChangeShapeType="1"/>
              </p:cNvSpPr>
              <p:nvPr/>
            </p:nvSpPr>
            <p:spPr bwMode="auto">
              <a:xfrm>
                <a:off x="3385" y="2127"/>
                <a:ext cx="0" cy="73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48" name="Freeform 107"/>
              <p:cNvSpPr>
                <a:spLocks/>
              </p:cNvSpPr>
              <p:nvPr/>
            </p:nvSpPr>
            <p:spPr bwMode="auto">
              <a:xfrm>
                <a:off x="3361" y="2195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24 w 49"/>
                  <a:gd name="T3" fmla="*/ 38 h 38"/>
                  <a:gd name="T4" fmla="*/ 0 w 49"/>
                  <a:gd name="T5" fmla="*/ 0 h 38"/>
                  <a:gd name="T6" fmla="*/ 49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49" y="0"/>
                    </a:moveTo>
                    <a:lnTo>
                      <a:pt x="24" y="38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49" name="Line 108"/>
              <p:cNvSpPr>
                <a:spLocks noChangeShapeType="1"/>
              </p:cNvSpPr>
              <p:nvPr/>
            </p:nvSpPr>
            <p:spPr bwMode="auto">
              <a:xfrm flipH="1">
                <a:off x="2479" y="2890"/>
                <a:ext cx="659" cy="0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50" name="Freeform 109"/>
              <p:cNvSpPr>
                <a:spLocks/>
              </p:cNvSpPr>
              <p:nvPr/>
            </p:nvSpPr>
            <p:spPr bwMode="auto">
              <a:xfrm>
                <a:off x="2436" y="2870"/>
                <a:ext cx="49" cy="39"/>
              </a:xfrm>
              <a:custGeom>
                <a:avLst/>
                <a:gdLst>
                  <a:gd name="T0" fmla="*/ 49 w 49"/>
                  <a:gd name="T1" fmla="*/ 39 h 39"/>
                  <a:gd name="T2" fmla="*/ 0 w 49"/>
                  <a:gd name="T3" fmla="*/ 20 h 39"/>
                  <a:gd name="T4" fmla="*/ 49 w 49"/>
                  <a:gd name="T5" fmla="*/ 0 h 39"/>
                  <a:gd name="T6" fmla="*/ 49 w 49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9">
                    <a:moveTo>
                      <a:pt x="49" y="39"/>
                    </a:moveTo>
                    <a:lnTo>
                      <a:pt x="0" y="20"/>
                    </a:lnTo>
                    <a:lnTo>
                      <a:pt x="49" y="0"/>
                    </a:lnTo>
                    <a:lnTo>
                      <a:pt x="49" y="39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51" name="Rectangle 110"/>
              <p:cNvSpPr>
                <a:spLocks noChangeArrowheads="1"/>
              </p:cNvSpPr>
              <p:nvPr/>
            </p:nvSpPr>
            <p:spPr bwMode="auto">
              <a:xfrm>
                <a:off x="2749" y="2863"/>
                <a:ext cx="76" cy="5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52" name="Rectangle 111"/>
              <p:cNvSpPr>
                <a:spLocks noChangeArrowheads="1"/>
              </p:cNvSpPr>
              <p:nvPr/>
            </p:nvSpPr>
            <p:spPr bwMode="auto">
              <a:xfrm>
                <a:off x="2751" y="2860"/>
                <a:ext cx="12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Yes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53" name="Line 112"/>
              <p:cNvSpPr>
                <a:spLocks noChangeShapeType="1"/>
              </p:cNvSpPr>
              <p:nvPr/>
            </p:nvSpPr>
            <p:spPr bwMode="auto">
              <a:xfrm>
                <a:off x="3385" y="2407"/>
                <a:ext cx="0" cy="121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56" name="Freeform 113"/>
              <p:cNvSpPr>
                <a:spLocks/>
              </p:cNvSpPr>
              <p:nvPr/>
            </p:nvSpPr>
            <p:spPr bwMode="auto">
              <a:xfrm>
                <a:off x="3361" y="2523"/>
                <a:ext cx="49" cy="38"/>
              </a:xfrm>
              <a:custGeom>
                <a:avLst/>
                <a:gdLst>
                  <a:gd name="T0" fmla="*/ 49 w 49"/>
                  <a:gd name="T1" fmla="*/ 0 h 38"/>
                  <a:gd name="T2" fmla="*/ 24 w 49"/>
                  <a:gd name="T3" fmla="*/ 38 h 38"/>
                  <a:gd name="T4" fmla="*/ 0 w 49"/>
                  <a:gd name="T5" fmla="*/ 0 h 38"/>
                  <a:gd name="T6" fmla="*/ 49 w 49"/>
                  <a:gd name="T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8">
                    <a:moveTo>
                      <a:pt x="49" y="0"/>
                    </a:moveTo>
                    <a:lnTo>
                      <a:pt x="24" y="38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57" name="Rectangle 114"/>
              <p:cNvSpPr>
                <a:spLocks noChangeArrowheads="1"/>
              </p:cNvSpPr>
              <p:nvPr/>
            </p:nvSpPr>
            <p:spPr bwMode="auto">
              <a:xfrm>
                <a:off x="3353" y="2458"/>
                <a:ext cx="65" cy="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58" name="Rectangle 115"/>
              <p:cNvSpPr>
                <a:spLocks noChangeArrowheads="1"/>
              </p:cNvSpPr>
              <p:nvPr/>
            </p:nvSpPr>
            <p:spPr bwMode="auto">
              <a:xfrm>
                <a:off x="3355" y="2454"/>
                <a:ext cx="10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59" name="Line 116"/>
              <p:cNvSpPr>
                <a:spLocks noChangeShapeType="1"/>
              </p:cNvSpPr>
              <p:nvPr/>
            </p:nvSpPr>
            <p:spPr bwMode="auto">
              <a:xfrm>
                <a:off x="3385" y="3295"/>
                <a:ext cx="0" cy="67"/>
              </a:xfrm>
              <a:prstGeom prst="line">
                <a:avLst/>
              </a:pr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60" name="Freeform 117"/>
              <p:cNvSpPr>
                <a:spLocks/>
              </p:cNvSpPr>
              <p:nvPr/>
            </p:nvSpPr>
            <p:spPr bwMode="auto">
              <a:xfrm>
                <a:off x="3361" y="3357"/>
                <a:ext cx="49" cy="39"/>
              </a:xfrm>
              <a:custGeom>
                <a:avLst/>
                <a:gdLst>
                  <a:gd name="T0" fmla="*/ 49 w 49"/>
                  <a:gd name="T1" fmla="*/ 0 h 39"/>
                  <a:gd name="T2" fmla="*/ 24 w 49"/>
                  <a:gd name="T3" fmla="*/ 39 h 39"/>
                  <a:gd name="T4" fmla="*/ 0 w 49"/>
                  <a:gd name="T5" fmla="*/ 0 h 39"/>
                  <a:gd name="T6" fmla="*/ 49 w 49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9">
                    <a:moveTo>
                      <a:pt x="49" y="0"/>
                    </a:moveTo>
                    <a:lnTo>
                      <a:pt x="24" y="39"/>
                    </a:lnTo>
                    <a:lnTo>
                      <a:pt x="0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pic>
            <p:nvPicPr>
              <p:cNvPr id="4214" name="Picture 118"/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1060"/>
                <a:ext cx="559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15" name="Picture 119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0" y="1060"/>
                <a:ext cx="559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61" name="Freeform 120"/>
              <p:cNvSpPr>
                <a:spLocks/>
              </p:cNvSpPr>
              <p:nvPr/>
            </p:nvSpPr>
            <p:spPr bwMode="auto">
              <a:xfrm>
                <a:off x="3138" y="1071"/>
                <a:ext cx="494" cy="278"/>
              </a:xfrm>
              <a:custGeom>
                <a:avLst/>
                <a:gdLst>
                  <a:gd name="T0" fmla="*/ 0 w 494"/>
                  <a:gd name="T1" fmla="*/ 278 h 278"/>
                  <a:gd name="T2" fmla="*/ 494 w 494"/>
                  <a:gd name="T3" fmla="*/ 278 h 278"/>
                  <a:gd name="T4" fmla="*/ 494 w 494"/>
                  <a:gd name="T5" fmla="*/ 0 h 278"/>
                  <a:gd name="T6" fmla="*/ 0 w 494"/>
                  <a:gd name="T7" fmla="*/ 92 h 278"/>
                  <a:gd name="T8" fmla="*/ 0 w 494"/>
                  <a:gd name="T9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278">
                    <a:moveTo>
                      <a:pt x="0" y="278"/>
                    </a:moveTo>
                    <a:lnTo>
                      <a:pt x="494" y="278"/>
                    </a:lnTo>
                    <a:lnTo>
                      <a:pt x="494" y="0"/>
                    </a:lnTo>
                    <a:lnTo>
                      <a:pt x="0" y="92"/>
                    </a:lnTo>
                    <a:lnTo>
                      <a:pt x="0" y="278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62" name="Freeform 121"/>
              <p:cNvSpPr>
                <a:spLocks/>
              </p:cNvSpPr>
              <p:nvPr/>
            </p:nvSpPr>
            <p:spPr bwMode="auto">
              <a:xfrm>
                <a:off x="3138" y="1071"/>
                <a:ext cx="494" cy="278"/>
              </a:xfrm>
              <a:custGeom>
                <a:avLst/>
                <a:gdLst>
                  <a:gd name="T0" fmla="*/ 0 w 494"/>
                  <a:gd name="T1" fmla="*/ 278 h 278"/>
                  <a:gd name="T2" fmla="*/ 494 w 494"/>
                  <a:gd name="T3" fmla="*/ 278 h 278"/>
                  <a:gd name="T4" fmla="*/ 494 w 494"/>
                  <a:gd name="T5" fmla="*/ 0 h 278"/>
                  <a:gd name="T6" fmla="*/ 0 w 494"/>
                  <a:gd name="T7" fmla="*/ 92 h 278"/>
                  <a:gd name="T8" fmla="*/ 0 w 494"/>
                  <a:gd name="T9" fmla="*/ 278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278">
                    <a:moveTo>
                      <a:pt x="0" y="278"/>
                    </a:moveTo>
                    <a:lnTo>
                      <a:pt x="494" y="278"/>
                    </a:lnTo>
                    <a:lnTo>
                      <a:pt x="494" y="0"/>
                    </a:lnTo>
                    <a:lnTo>
                      <a:pt x="0" y="92"/>
                    </a:lnTo>
                    <a:lnTo>
                      <a:pt x="0" y="278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63" name="Rectangle 122"/>
              <p:cNvSpPr>
                <a:spLocks noChangeArrowheads="1"/>
              </p:cNvSpPr>
              <p:nvPr/>
            </p:nvSpPr>
            <p:spPr bwMode="auto">
              <a:xfrm>
                <a:off x="3299" y="1174"/>
                <a:ext cx="5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64" name="Rectangle 123"/>
              <p:cNvSpPr>
                <a:spLocks noChangeArrowheads="1"/>
              </p:cNvSpPr>
              <p:nvPr/>
            </p:nvSpPr>
            <p:spPr bwMode="auto">
              <a:xfrm>
                <a:off x="3316" y="1174"/>
                <a:ext cx="4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67" name="Rectangle 124"/>
              <p:cNvSpPr>
                <a:spLocks noChangeArrowheads="1"/>
              </p:cNvSpPr>
              <p:nvPr/>
            </p:nvSpPr>
            <p:spPr bwMode="auto">
              <a:xfrm>
                <a:off x="3329" y="1174"/>
                <a:ext cx="104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68" name="Rectangle 125"/>
              <p:cNvSpPr>
                <a:spLocks noChangeArrowheads="1"/>
              </p:cNvSpPr>
              <p:nvPr/>
            </p:nvSpPr>
            <p:spPr bwMode="auto">
              <a:xfrm>
                <a:off x="3392" y="1174"/>
                <a:ext cx="125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101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69" name="Rectangle 126"/>
              <p:cNvSpPr>
                <a:spLocks noChangeArrowheads="1"/>
              </p:cNvSpPr>
              <p:nvPr/>
            </p:nvSpPr>
            <p:spPr bwMode="auto">
              <a:xfrm>
                <a:off x="3300" y="1226"/>
                <a:ext cx="5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72" name="Rectangle 127"/>
              <p:cNvSpPr>
                <a:spLocks noChangeArrowheads="1"/>
              </p:cNvSpPr>
              <p:nvPr/>
            </p:nvSpPr>
            <p:spPr bwMode="auto">
              <a:xfrm>
                <a:off x="3317" y="1226"/>
                <a:ext cx="14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73" name="Rectangle 128"/>
              <p:cNvSpPr>
                <a:spLocks noChangeArrowheads="1"/>
              </p:cNvSpPr>
              <p:nvPr/>
            </p:nvSpPr>
            <p:spPr bwMode="auto">
              <a:xfrm>
                <a:off x="3419" y="1226"/>
                <a:ext cx="9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74" name="Rectangle 129"/>
              <p:cNvSpPr>
                <a:spLocks noChangeArrowheads="1"/>
              </p:cNvSpPr>
              <p:nvPr/>
            </p:nvSpPr>
            <p:spPr bwMode="auto">
              <a:xfrm>
                <a:off x="3202" y="1278"/>
                <a:ext cx="5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77" name="Rectangle 130"/>
              <p:cNvSpPr>
                <a:spLocks noChangeArrowheads="1"/>
              </p:cNvSpPr>
              <p:nvPr/>
            </p:nvSpPr>
            <p:spPr bwMode="auto">
              <a:xfrm>
                <a:off x="3219" y="1278"/>
                <a:ext cx="42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Manual Receipt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227" name="Picture 131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9" y="2523"/>
                <a:ext cx="72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28" name="Picture 132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9" y="2523"/>
                <a:ext cx="72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78" name="Freeform 133"/>
              <p:cNvSpPr>
                <a:spLocks/>
              </p:cNvSpPr>
              <p:nvPr/>
            </p:nvSpPr>
            <p:spPr bwMode="auto">
              <a:xfrm>
                <a:off x="3818" y="2536"/>
                <a:ext cx="660" cy="495"/>
              </a:xfrm>
              <a:custGeom>
                <a:avLst/>
                <a:gdLst>
                  <a:gd name="T0" fmla="*/ 0 w 660"/>
                  <a:gd name="T1" fmla="*/ 495 h 495"/>
                  <a:gd name="T2" fmla="*/ 660 w 660"/>
                  <a:gd name="T3" fmla="*/ 495 h 495"/>
                  <a:gd name="T4" fmla="*/ 660 w 660"/>
                  <a:gd name="T5" fmla="*/ 0 h 495"/>
                  <a:gd name="T6" fmla="*/ 0 w 660"/>
                  <a:gd name="T7" fmla="*/ 93 h 495"/>
                  <a:gd name="T8" fmla="*/ 0 w 660"/>
                  <a:gd name="T9" fmla="*/ 495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0" h="495">
                    <a:moveTo>
                      <a:pt x="0" y="495"/>
                    </a:moveTo>
                    <a:lnTo>
                      <a:pt x="660" y="495"/>
                    </a:lnTo>
                    <a:lnTo>
                      <a:pt x="660" y="0"/>
                    </a:lnTo>
                    <a:lnTo>
                      <a:pt x="0" y="93"/>
                    </a:lnTo>
                    <a:lnTo>
                      <a:pt x="0" y="49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79" name="Freeform 134"/>
              <p:cNvSpPr>
                <a:spLocks/>
              </p:cNvSpPr>
              <p:nvPr/>
            </p:nvSpPr>
            <p:spPr bwMode="auto">
              <a:xfrm>
                <a:off x="3818" y="2536"/>
                <a:ext cx="660" cy="495"/>
              </a:xfrm>
              <a:custGeom>
                <a:avLst/>
                <a:gdLst>
                  <a:gd name="T0" fmla="*/ 0 w 660"/>
                  <a:gd name="T1" fmla="*/ 495 h 495"/>
                  <a:gd name="T2" fmla="*/ 660 w 660"/>
                  <a:gd name="T3" fmla="*/ 495 h 495"/>
                  <a:gd name="T4" fmla="*/ 660 w 660"/>
                  <a:gd name="T5" fmla="*/ 0 h 495"/>
                  <a:gd name="T6" fmla="*/ 0 w 660"/>
                  <a:gd name="T7" fmla="*/ 93 h 495"/>
                  <a:gd name="T8" fmla="*/ 0 w 660"/>
                  <a:gd name="T9" fmla="*/ 495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0" h="495">
                    <a:moveTo>
                      <a:pt x="0" y="495"/>
                    </a:moveTo>
                    <a:lnTo>
                      <a:pt x="660" y="495"/>
                    </a:lnTo>
                    <a:lnTo>
                      <a:pt x="660" y="0"/>
                    </a:lnTo>
                    <a:lnTo>
                      <a:pt x="0" y="93"/>
                    </a:lnTo>
                    <a:lnTo>
                      <a:pt x="0" y="495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180" name="Rectangle 135"/>
              <p:cNvSpPr>
                <a:spLocks noChangeArrowheads="1"/>
              </p:cNvSpPr>
              <p:nvPr/>
            </p:nvSpPr>
            <p:spPr bwMode="auto">
              <a:xfrm>
                <a:off x="3978" y="2643"/>
                <a:ext cx="5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1" name="Rectangle 136"/>
              <p:cNvSpPr>
                <a:spLocks noChangeArrowheads="1"/>
              </p:cNvSpPr>
              <p:nvPr/>
            </p:nvSpPr>
            <p:spPr bwMode="auto">
              <a:xfrm>
                <a:off x="3995" y="2643"/>
                <a:ext cx="4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2" name="Rectangle 137"/>
              <p:cNvSpPr>
                <a:spLocks noChangeArrowheads="1"/>
              </p:cNvSpPr>
              <p:nvPr/>
            </p:nvSpPr>
            <p:spPr bwMode="auto">
              <a:xfrm>
                <a:off x="4008" y="2643"/>
                <a:ext cx="19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 SS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3" name="Rectangle 138"/>
              <p:cNvSpPr>
                <a:spLocks noChangeArrowheads="1"/>
              </p:cNvSpPr>
              <p:nvPr/>
            </p:nvSpPr>
            <p:spPr bwMode="auto">
              <a:xfrm>
                <a:off x="4158" y="2643"/>
                <a:ext cx="5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6" name="Rectangle 139"/>
              <p:cNvSpPr>
                <a:spLocks noChangeArrowheads="1"/>
              </p:cNvSpPr>
              <p:nvPr/>
            </p:nvSpPr>
            <p:spPr bwMode="auto">
              <a:xfrm>
                <a:off x="4175" y="2643"/>
                <a:ext cx="99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RA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7" name="Rectangle 140"/>
              <p:cNvSpPr>
                <a:spLocks noChangeArrowheads="1"/>
              </p:cNvSpPr>
              <p:nvPr/>
            </p:nvSpPr>
            <p:spPr bwMode="auto">
              <a:xfrm>
                <a:off x="4238" y="2643"/>
                <a:ext cx="125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301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8" name="Rectangle 141"/>
              <p:cNvSpPr>
                <a:spLocks noChangeArrowheads="1"/>
              </p:cNvSpPr>
              <p:nvPr/>
            </p:nvSpPr>
            <p:spPr bwMode="auto">
              <a:xfrm>
                <a:off x="3997" y="2695"/>
                <a:ext cx="5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89" name="Rectangle 142"/>
              <p:cNvSpPr>
                <a:spLocks noChangeArrowheads="1"/>
              </p:cNvSpPr>
              <p:nvPr/>
            </p:nvSpPr>
            <p:spPr bwMode="auto">
              <a:xfrm>
                <a:off x="4014" y="2695"/>
                <a:ext cx="4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0" name="Rectangle 143"/>
              <p:cNvSpPr>
                <a:spLocks noChangeArrowheads="1"/>
              </p:cNvSpPr>
              <p:nvPr/>
            </p:nvSpPr>
            <p:spPr bwMode="auto">
              <a:xfrm>
                <a:off x="4027" y="2695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PER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1" name="Rectangle 144"/>
              <p:cNvSpPr>
                <a:spLocks noChangeArrowheads="1"/>
              </p:cNvSpPr>
              <p:nvPr/>
            </p:nvSpPr>
            <p:spPr bwMode="auto">
              <a:xfrm>
                <a:off x="4113" y="2695"/>
                <a:ext cx="5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2" name="Rectangle 145"/>
              <p:cNvSpPr>
                <a:spLocks noChangeArrowheads="1"/>
              </p:cNvSpPr>
              <p:nvPr/>
            </p:nvSpPr>
            <p:spPr bwMode="auto">
              <a:xfrm>
                <a:off x="4130" y="2695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PAT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3" name="Rectangle 146"/>
              <p:cNvSpPr>
                <a:spLocks noChangeArrowheads="1"/>
              </p:cNvSpPr>
              <p:nvPr/>
            </p:nvSpPr>
            <p:spPr bwMode="auto">
              <a:xfrm>
                <a:off x="4218" y="2695"/>
                <a:ext cx="12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301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4" name="Rectangle 147"/>
              <p:cNvSpPr>
                <a:spLocks noChangeArrowheads="1"/>
              </p:cNvSpPr>
              <p:nvPr/>
            </p:nvSpPr>
            <p:spPr bwMode="auto">
              <a:xfrm>
                <a:off x="3892" y="2747"/>
                <a:ext cx="5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7" name="Rectangle 148"/>
              <p:cNvSpPr>
                <a:spLocks noChangeArrowheads="1"/>
              </p:cNvSpPr>
              <p:nvPr/>
            </p:nvSpPr>
            <p:spPr bwMode="auto">
              <a:xfrm>
                <a:off x="3909" y="2747"/>
                <a:ext cx="4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8" name="Rectangle 149"/>
              <p:cNvSpPr>
                <a:spLocks noChangeArrowheads="1"/>
              </p:cNvSpPr>
              <p:nvPr/>
            </p:nvSpPr>
            <p:spPr bwMode="auto">
              <a:xfrm>
                <a:off x="3921" y="2747"/>
                <a:ext cx="58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ORDER DIET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99" name="Rectangle 150"/>
              <p:cNvSpPr>
                <a:spLocks noChangeArrowheads="1"/>
              </p:cNvSpPr>
              <p:nvPr/>
            </p:nvSpPr>
            <p:spPr bwMode="auto">
              <a:xfrm>
                <a:off x="3846" y="2800"/>
                <a:ext cx="53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0" name="Rectangle 151"/>
              <p:cNvSpPr>
                <a:spLocks noChangeArrowheads="1"/>
              </p:cNvSpPr>
              <p:nvPr/>
            </p:nvSpPr>
            <p:spPr bwMode="auto">
              <a:xfrm>
                <a:off x="3863" y="2800"/>
                <a:ext cx="4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1" name="Rectangle 152"/>
              <p:cNvSpPr>
                <a:spLocks noChangeArrowheads="1"/>
              </p:cNvSpPr>
              <p:nvPr/>
            </p:nvSpPr>
            <p:spPr bwMode="auto">
              <a:xfrm>
                <a:off x="3876" y="2800"/>
                <a:ext cx="684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DAFTAR MASUK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2" name="Rectangle 153"/>
              <p:cNvSpPr>
                <a:spLocks noChangeArrowheads="1"/>
              </p:cNvSpPr>
              <p:nvPr/>
            </p:nvSpPr>
            <p:spPr bwMode="auto">
              <a:xfrm>
                <a:off x="3985" y="2852"/>
                <a:ext cx="40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KEPINGAN CAJ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3" name="Rectangle 154"/>
              <p:cNvSpPr>
                <a:spLocks noChangeArrowheads="1"/>
              </p:cNvSpPr>
              <p:nvPr/>
            </p:nvSpPr>
            <p:spPr bwMode="auto">
              <a:xfrm>
                <a:off x="3886" y="2904"/>
                <a:ext cx="5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4" name="Rectangle 155"/>
              <p:cNvSpPr>
                <a:spLocks noChangeArrowheads="1"/>
              </p:cNvSpPr>
              <p:nvPr/>
            </p:nvSpPr>
            <p:spPr bwMode="auto">
              <a:xfrm>
                <a:off x="3903" y="2904"/>
                <a:ext cx="4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5" name="Rectangle 156"/>
              <p:cNvSpPr>
                <a:spLocks noChangeArrowheads="1"/>
              </p:cNvSpPr>
              <p:nvPr/>
            </p:nvSpPr>
            <p:spPr bwMode="auto">
              <a:xfrm>
                <a:off x="3916" y="2904"/>
                <a:ext cx="31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6" name="Rectangle 157"/>
              <p:cNvSpPr>
                <a:spLocks noChangeArrowheads="1"/>
              </p:cNvSpPr>
              <p:nvPr/>
            </p:nvSpPr>
            <p:spPr bwMode="auto">
              <a:xfrm>
                <a:off x="4173" y="2904"/>
                <a:ext cx="6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7" name="Rectangle 158"/>
              <p:cNvSpPr>
                <a:spLocks noChangeArrowheads="1"/>
              </p:cNvSpPr>
              <p:nvPr/>
            </p:nvSpPr>
            <p:spPr bwMode="auto">
              <a:xfrm>
                <a:off x="4201" y="2904"/>
                <a:ext cx="5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8" name="Rectangle 159"/>
              <p:cNvSpPr>
                <a:spLocks noChangeArrowheads="1"/>
              </p:cNvSpPr>
              <p:nvPr/>
            </p:nvSpPr>
            <p:spPr bwMode="auto">
              <a:xfrm>
                <a:off x="4218" y="2904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09" name="Rectangle 160"/>
              <p:cNvSpPr>
                <a:spLocks noChangeArrowheads="1"/>
              </p:cNvSpPr>
              <p:nvPr/>
            </p:nvSpPr>
            <p:spPr bwMode="auto">
              <a:xfrm>
                <a:off x="4307" y="2904"/>
                <a:ext cx="11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05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0" name="Rectangle 161"/>
              <p:cNvSpPr>
                <a:spLocks noChangeArrowheads="1"/>
              </p:cNvSpPr>
              <p:nvPr/>
            </p:nvSpPr>
            <p:spPr bwMode="auto">
              <a:xfrm>
                <a:off x="4376" y="2904"/>
                <a:ext cx="89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&amp;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1" name="Rectangle 162"/>
              <p:cNvSpPr>
                <a:spLocks noChangeArrowheads="1"/>
              </p:cNvSpPr>
              <p:nvPr/>
            </p:nvSpPr>
            <p:spPr bwMode="auto">
              <a:xfrm>
                <a:off x="4013" y="2957"/>
                <a:ext cx="126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2" name="Rectangle 163"/>
              <p:cNvSpPr>
                <a:spLocks noChangeArrowheads="1"/>
              </p:cNvSpPr>
              <p:nvPr/>
            </p:nvSpPr>
            <p:spPr bwMode="auto">
              <a:xfrm>
                <a:off x="4097" y="2957"/>
                <a:ext cx="6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3" name="Rectangle 164"/>
              <p:cNvSpPr>
                <a:spLocks noChangeArrowheads="1"/>
              </p:cNvSpPr>
              <p:nvPr/>
            </p:nvSpPr>
            <p:spPr bwMode="auto">
              <a:xfrm>
                <a:off x="4125" y="2957"/>
                <a:ext cx="5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6" name="Rectangle 165"/>
              <p:cNvSpPr>
                <a:spLocks noChangeArrowheads="1"/>
              </p:cNvSpPr>
              <p:nvPr/>
            </p:nvSpPr>
            <p:spPr bwMode="auto">
              <a:xfrm>
                <a:off x="4142" y="2957"/>
                <a:ext cx="13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17" name="Rectangle 166"/>
              <p:cNvSpPr>
                <a:spLocks noChangeArrowheads="1"/>
              </p:cNvSpPr>
              <p:nvPr/>
            </p:nvSpPr>
            <p:spPr bwMode="auto">
              <a:xfrm>
                <a:off x="4231" y="2957"/>
                <a:ext cx="94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07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263" name="Picture 167"/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2715"/>
                <a:ext cx="638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64" name="Picture 168"/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5" y="2715"/>
                <a:ext cx="638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18" name="Freeform 169"/>
              <p:cNvSpPr>
                <a:spLocks/>
              </p:cNvSpPr>
              <p:nvPr/>
            </p:nvSpPr>
            <p:spPr bwMode="auto">
              <a:xfrm>
                <a:off x="1861" y="2727"/>
                <a:ext cx="575" cy="325"/>
              </a:xfrm>
              <a:custGeom>
                <a:avLst/>
                <a:gdLst>
                  <a:gd name="T0" fmla="*/ 0 w 575"/>
                  <a:gd name="T1" fmla="*/ 325 h 325"/>
                  <a:gd name="T2" fmla="*/ 575 w 575"/>
                  <a:gd name="T3" fmla="*/ 325 h 325"/>
                  <a:gd name="T4" fmla="*/ 575 w 575"/>
                  <a:gd name="T5" fmla="*/ 0 h 325"/>
                  <a:gd name="T6" fmla="*/ 0 w 575"/>
                  <a:gd name="T7" fmla="*/ 93 h 325"/>
                  <a:gd name="T8" fmla="*/ 0 w 575"/>
                  <a:gd name="T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325">
                    <a:moveTo>
                      <a:pt x="0" y="325"/>
                    </a:moveTo>
                    <a:lnTo>
                      <a:pt x="575" y="325"/>
                    </a:lnTo>
                    <a:lnTo>
                      <a:pt x="575" y="0"/>
                    </a:lnTo>
                    <a:lnTo>
                      <a:pt x="0" y="93"/>
                    </a:lnTo>
                    <a:lnTo>
                      <a:pt x="0" y="32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19" name="Freeform 170"/>
              <p:cNvSpPr>
                <a:spLocks/>
              </p:cNvSpPr>
              <p:nvPr/>
            </p:nvSpPr>
            <p:spPr bwMode="auto">
              <a:xfrm>
                <a:off x="1861" y="2727"/>
                <a:ext cx="575" cy="325"/>
              </a:xfrm>
              <a:custGeom>
                <a:avLst/>
                <a:gdLst>
                  <a:gd name="T0" fmla="*/ 0 w 575"/>
                  <a:gd name="T1" fmla="*/ 325 h 325"/>
                  <a:gd name="T2" fmla="*/ 575 w 575"/>
                  <a:gd name="T3" fmla="*/ 325 h 325"/>
                  <a:gd name="T4" fmla="*/ 575 w 575"/>
                  <a:gd name="T5" fmla="*/ 0 h 325"/>
                  <a:gd name="T6" fmla="*/ 0 w 575"/>
                  <a:gd name="T7" fmla="*/ 93 h 325"/>
                  <a:gd name="T8" fmla="*/ 0 w 575"/>
                  <a:gd name="T9" fmla="*/ 32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5" h="325">
                    <a:moveTo>
                      <a:pt x="0" y="325"/>
                    </a:moveTo>
                    <a:lnTo>
                      <a:pt x="575" y="325"/>
                    </a:lnTo>
                    <a:lnTo>
                      <a:pt x="575" y="0"/>
                    </a:lnTo>
                    <a:lnTo>
                      <a:pt x="0" y="93"/>
                    </a:lnTo>
                    <a:lnTo>
                      <a:pt x="0" y="325"/>
                    </a:lnTo>
                    <a:close/>
                  </a:path>
                </a:pathLst>
              </a:cu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20" name="Rectangle 171"/>
              <p:cNvSpPr>
                <a:spLocks noChangeArrowheads="1"/>
              </p:cNvSpPr>
              <p:nvPr/>
            </p:nvSpPr>
            <p:spPr bwMode="auto">
              <a:xfrm>
                <a:off x="1980" y="2827"/>
                <a:ext cx="5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1" name="Rectangle 172"/>
              <p:cNvSpPr>
                <a:spLocks noChangeArrowheads="1"/>
              </p:cNvSpPr>
              <p:nvPr/>
            </p:nvSpPr>
            <p:spPr bwMode="auto">
              <a:xfrm>
                <a:off x="1997" y="2827"/>
                <a:ext cx="4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2" name="Rectangle 173"/>
              <p:cNvSpPr>
                <a:spLocks noChangeArrowheads="1"/>
              </p:cNvSpPr>
              <p:nvPr/>
            </p:nvSpPr>
            <p:spPr bwMode="auto">
              <a:xfrm>
                <a:off x="2010" y="2827"/>
                <a:ext cx="38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Referral Form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3" name="Rectangle 174"/>
              <p:cNvSpPr>
                <a:spLocks noChangeArrowheads="1"/>
              </p:cNvSpPr>
              <p:nvPr/>
            </p:nvSpPr>
            <p:spPr bwMode="auto">
              <a:xfrm>
                <a:off x="1963" y="2880"/>
                <a:ext cx="52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4" name="Rectangle 175"/>
              <p:cNvSpPr>
                <a:spLocks noChangeArrowheads="1"/>
              </p:cNvSpPr>
              <p:nvPr/>
            </p:nvSpPr>
            <p:spPr bwMode="auto">
              <a:xfrm>
                <a:off x="1980" y="2880"/>
                <a:ext cx="4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5" name="Rectangle 176"/>
              <p:cNvSpPr>
                <a:spLocks noChangeArrowheads="1"/>
              </p:cNvSpPr>
              <p:nvPr/>
            </p:nvSpPr>
            <p:spPr bwMode="auto">
              <a:xfrm>
                <a:off x="1993" y="2880"/>
                <a:ext cx="423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 Note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6" name="Rectangle 177"/>
              <p:cNvSpPr>
                <a:spLocks noChangeArrowheads="1"/>
              </p:cNvSpPr>
              <p:nvPr/>
            </p:nvSpPr>
            <p:spPr bwMode="auto">
              <a:xfrm>
                <a:off x="1911" y="2932"/>
                <a:ext cx="5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29" name="Rectangle 178"/>
              <p:cNvSpPr>
                <a:spLocks noChangeArrowheads="1"/>
              </p:cNvSpPr>
              <p:nvPr/>
            </p:nvSpPr>
            <p:spPr bwMode="auto">
              <a:xfrm>
                <a:off x="1929" y="2932"/>
                <a:ext cx="4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0" name="Rectangle 179"/>
              <p:cNvSpPr>
                <a:spLocks noChangeArrowheads="1"/>
              </p:cNvSpPr>
              <p:nvPr/>
            </p:nvSpPr>
            <p:spPr bwMode="auto">
              <a:xfrm>
                <a:off x="1941" y="2932"/>
                <a:ext cx="53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Discharge Summary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1" name="Rectangle 180"/>
              <p:cNvSpPr>
                <a:spLocks noChangeArrowheads="1"/>
              </p:cNvSpPr>
              <p:nvPr/>
            </p:nvSpPr>
            <p:spPr bwMode="auto">
              <a:xfrm>
                <a:off x="1916" y="2984"/>
                <a:ext cx="53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2" name="Rectangle 181"/>
              <p:cNvSpPr>
                <a:spLocks noChangeArrowheads="1"/>
              </p:cNvSpPr>
              <p:nvPr/>
            </p:nvSpPr>
            <p:spPr bwMode="auto">
              <a:xfrm>
                <a:off x="1934" y="2984"/>
                <a:ext cx="31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Borang SPP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3" name="Rectangle 182"/>
              <p:cNvSpPr>
                <a:spLocks noChangeArrowheads="1"/>
              </p:cNvSpPr>
              <p:nvPr/>
            </p:nvSpPr>
            <p:spPr bwMode="auto">
              <a:xfrm>
                <a:off x="2191" y="2984"/>
                <a:ext cx="62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4" name="Rectangle 183"/>
              <p:cNvSpPr>
                <a:spLocks noChangeArrowheads="1"/>
              </p:cNvSpPr>
              <p:nvPr/>
            </p:nvSpPr>
            <p:spPr bwMode="auto">
              <a:xfrm>
                <a:off x="2219" y="2984"/>
                <a:ext cx="5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5" name="Rectangle 184"/>
              <p:cNvSpPr>
                <a:spLocks noChangeArrowheads="1"/>
              </p:cNvSpPr>
              <p:nvPr/>
            </p:nvSpPr>
            <p:spPr bwMode="auto">
              <a:xfrm>
                <a:off x="2240" y="2984"/>
                <a:ext cx="131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BCP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36" name="Rectangle 185"/>
              <p:cNvSpPr>
                <a:spLocks noChangeArrowheads="1"/>
              </p:cNvSpPr>
              <p:nvPr/>
            </p:nvSpPr>
            <p:spPr bwMode="auto">
              <a:xfrm>
                <a:off x="2329" y="2984"/>
                <a:ext cx="345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03                 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282" name="Picture 186"/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3381"/>
                <a:ext cx="569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83" name="Picture 187"/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5" y="3381"/>
                <a:ext cx="569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37" name="Freeform 188"/>
              <p:cNvSpPr>
                <a:spLocks/>
              </p:cNvSpPr>
              <p:nvPr/>
            </p:nvSpPr>
            <p:spPr bwMode="auto">
              <a:xfrm>
                <a:off x="3138" y="3396"/>
                <a:ext cx="494" cy="173"/>
              </a:xfrm>
              <a:custGeom>
                <a:avLst/>
                <a:gdLst>
                  <a:gd name="T0" fmla="*/ 0 w 494"/>
                  <a:gd name="T1" fmla="*/ 86 h 173"/>
                  <a:gd name="T2" fmla="*/ 247 w 494"/>
                  <a:gd name="T3" fmla="*/ 0 h 173"/>
                  <a:gd name="T4" fmla="*/ 494 w 494"/>
                  <a:gd name="T5" fmla="*/ 86 h 173"/>
                  <a:gd name="T6" fmla="*/ 247 w 494"/>
                  <a:gd name="T7" fmla="*/ 173 h 173"/>
                  <a:gd name="T8" fmla="*/ 0 w 494"/>
                  <a:gd name="T9" fmla="*/ 8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3">
                    <a:moveTo>
                      <a:pt x="0" y="86"/>
                    </a:moveTo>
                    <a:lnTo>
                      <a:pt x="247" y="0"/>
                    </a:lnTo>
                    <a:lnTo>
                      <a:pt x="494" y="86"/>
                    </a:lnTo>
                    <a:lnTo>
                      <a:pt x="247" y="173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4F88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38" name="Freeform 189"/>
              <p:cNvSpPr>
                <a:spLocks/>
              </p:cNvSpPr>
              <p:nvPr/>
            </p:nvSpPr>
            <p:spPr bwMode="auto">
              <a:xfrm>
                <a:off x="3138" y="3396"/>
                <a:ext cx="494" cy="173"/>
              </a:xfrm>
              <a:custGeom>
                <a:avLst/>
                <a:gdLst>
                  <a:gd name="T0" fmla="*/ 0 w 494"/>
                  <a:gd name="T1" fmla="*/ 86 h 173"/>
                  <a:gd name="T2" fmla="*/ 247 w 494"/>
                  <a:gd name="T3" fmla="*/ 0 h 173"/>
                  <a:gd name="T4" fmla="*/ 494 w 494"/>
                  <a:gd name="T5" fmla="*/ 86 h 173"/>
                  <a:gd name="T6" fmla="*/ 247 w 494"/>
                  <a:gd name="T7" fmla="*/ 173 h 173"/>
                  <a:gd name="T8" fmla="*/ 0 w 494"/>
                  <a:gd name="T9" fmla="*/ 86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4" h="173">
                    <a:moveTo>
                      <a:pt x="0" y="86"/>
                    </a:moveTo>
                    <a:lnTo>
                      <a:pt x="247" y="0"/>
                    </a:lnTo>
                    <a:lnTo>
                      <a:pt x="494" y="86"/>
                    </a:lnTo>
                    <a:lnTo>
                      <a:pt x="247" y="173"/>
                    </a:lnTo>
                    <a:lnTo>
                      <a:pt x="0" y="86"/>
                    </a:lnTo>
                    <a:close/>
                  </a:path>
                </a:pathLst>
              </a:custGeom>
              <a:noFill/>
              <a:ln w="7938" cap="sq">
                <a:solidFill>
                  <a:srgbClr val="41719C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39" name="Rectangle 190"/>
              <p:cNvSpPr>
                <a:spLocks noChangeArrowheads="1"/>
              </p:cNvSpPr>
              <p:nvPr/>
            </p:nvSpPr>
            <p:spPr bwMode="auto">
              <a:xfrm>
                <a:off x="3306" y="3426"/>
                <a:ext cx="23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System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0" name="Rectangle 191"/>
              <p:cNvSpPr>
                <a:spLocks noChangeArrowheads="1"/>
              </p:cNvSpPr>
              <p:nvPr/>
            </p:nvSpPr>
            <p:spPr bwMode="auto">
              <a:xfrm>
                <a:off x="3261" y="3480"/>
                <a:ext cx="288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shutdown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1" name="Rectangle 192"/>
              <p:cNvSpPr>
                <a:spLocks noChangeArrowheads="1"/>
              </p:cNvSpPr>
              <p:nvPr/>
            </p:nvSpPr>
            <p:spPr bwMode="auto">
              <a:xfrm>
                <a:off x="3488" y="3480"/>
                <a:ext cx="63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?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242" name="Picture 193"/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" y="3802"/>
                <a:ext cx="559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243" name="Picture 194"/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" y="3802"/>
                <a:ext cx="559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44" name="Rectangle 195"/>
              <p:cNvSpPr>
                <a:spLocks noChangeArrowheads="1"/>
              </p:cNvSpPr>
              <p:nvPr/>
            </p:nvSpPr>
            <p:spPr bwMode="auto">
              <a:xfrm>
                <a:off x="2593" y="3817"/>
                <a:ext cx="494" cy="115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45" name="Rectangle 196"/>
              <p:cNvSpPr>
                <a:spLocks noChangeArrowheads="1"/>
              </p:cNvSpPr>
              <p:nvPr/>
            </p:nvSpPr>
            <p:spPr bwMode="auto">
              <a:xfrm>
                <a:off x="2593" y="3817"/>
                <a:ext cx="494" cy="115"/>
              </a:xfrm>
              <a:prstGeom prst="rect">
                <a:avLst/>
              </a:prstGeom>
              <a:noFill/>
              <a:ln w="3175" cap="sq">
                <a:solidFill>
                  <a:srgbClr val="C8C8C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46" name="Rectangle 197"/>
              <p:cNvSpPr>
                <a:spLocks noChangeArrowheads="1"/>
              </p:cNvSpPr>
              <p:nvPr/>
            </p:nvSpPr>
            <p:spPr bwMode="auto">
              <a:xfrm>
                <a:off x="2627" y="3818"/>
                <a:ext cx="47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Bill Confirmation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7" name="Rectangle 198"/>
              <p:cNvSpPr>
                <a:spLocks noChangeArrowheads="1"/>
              </p:cNvSpPr>
              <p:nvPr/>
            </p:nvSpPr>
            <p:spPr bwMode="auto">
              <a:xfrm>
                <a:off x="3020" y="3818"/>
                <a:ext cx="8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&amp;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8" name="Rectangle 199"/>
              <p:cNvSpPr>
                <a:spLocks noChangeArrowheads="1"/>
              </p:cNvSpPr>
              <p:nvPr/>
            </p:nvSpPr>
            <p:spPr bwMode="auto">
              <a:xfrm>
                <a:off x="2748" y="3872"/>
                <a:ext cx="240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FEFFFF"/>
                    </a:solidFill>
                    <a:effectLst/>
                    <a:latin typeface="Calibri" panose="020F0502020204030204" pitchFamily="34" charset="0"/>
                  </a:rPr>
                  <a:t>Final Bill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249" name="Freeform 200"/>
              <p:cNvSpPr>
                <a:spLocks/>
              </p:cNvSpPr>
              <p:nvPr/>
            </p:nvSpPr>
            <p:spPr bwMode="auto">
              <a:xfrm>
                <a:off x="3129" y="3569"/>
                <a:ext cx="256" cy="305"/>
              </a:xfrm>
              <a:custGeom>
                <a:avLst/>
                <a:gdLst>
                  <a:gd name="T0" fmla="*/ 256 w 256"/>
                  <a:gd name="T1" fmla="*/ 0 h 305"/>
                  <a:gd name="T2" fmla="*/ 256 w 256"/>
                  <a:gd name="T3" fmla="*/ 305 h 305"/>
                  <a:gd name="T4" fmla="*/ 0 w 256"/>
                  <a:gd name="T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" h="305">
                    <a:moveTo>
                      <a:pt x="256" y="0"/>
                    </a:moveTo>
                    <a:lnTo>
                      <a:pt x="256" y="305"/>
                    </a:lnTo>
                    <a:lnTo>
                      <a:pt x="0" y="305"/>
                    </a:lnTo>
                  </a:path>
                </a:pathLst>
              </a:custGeom>
              <a:noFill/>
              <a:ln w="11113" cap="rnd">
                <a:solidFill>
                  <a:srgbClr val="5B9BD5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50" name="Freeform 201"/>
              <p:cNvSpPr>
                <a:spLocks/>
              </p:cNvSpPr>
              <p:nvPr/>
            </p:nvSpPr>
            <p:spPr bwMode="auto">
              <a:xfrm>
                <a:off x="3087" y="3855"/>
                <a:ext cx="49" cy="39"/>
              </a:xfrm>
              <a:custGeom>
                <a:avLst/>
                <a:gdLst>
                  <a:gd name="T0" fmla="*/ 49 w 49"/>
                  <a:gd name="T1" fmla="*/ 39 h 39"/>
                  <a:gd name="T2" fmla="*/ 0 w 49"/>
                  <a:gd name="T3" fmla="*/ 19 h 39"/>
                  <a:gd name="T4" fmla="*/ 49 w 49"/>
                  <a:gd name="T5" fmla="*/ 0 h 39"/>
                  <a:gd name="T6" fmla="*/ 49 w 49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39">
                    <a:moveTo>
                      <a:pt x="49" y="39"/>
                    </a:moveTo>
                    <a:lnTo>
                      <a:pt x="0" y="19"/>
                    </a:lnTo>
                    <a:lnTo>
                      <a:pt x="49" y="0"/>
                    </a:lnTo>
                    <a:lnTo>
                      <a:pt x="49" y="39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51" name="Rectangle 202"/>
              <p:cNvSpPr>
                <a:spLocks noChangeArrowheads="1"/>
              </p:cNvSpPr>
              <p:nvPr/>
            </p:nvSpPr>
            <p:spPr bwMode="auto">
              <a:xfrm>
                <a:off x="3358" y="3693"/>
                <a:ext cx="66" cy="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MY"/>
              </a:p>
            </p:txBody>
          </p:sp>
          <p:sp>
            <p:nvSpPr>
              <p:cNvPr id="4252" name="Rectangle 203"/>
              <p:cNvSpPr>
                <a:spLocks noChangeArrowheads="1"/>
              </p:cNvSpPr>
              <p:nvPr/>
            </p:nvSpPr>
            <p:spPr bwMode="auto">
              <a:xfrm>
                <a:off x="3361" y="3689"/>
                <a:ext cx="104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 smtClean="0">
                    <a:ln>
                      <a:noFill/>
                    </a:ln>
                    <a:solidFill>
                      <a:srgbClr val="4F88BB"/>
                    </a:solidFill>
                    <a:effectLst/>
                    <a:latin typeface="Calibri" panose="020F0502020204030204" pitchFamily="34" charset="0"/>
                  </a:rPr>
                  <a:t>No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pic>
            <p:nvPicPr>
              <p:cNvPr id="4253" name="Picture 204"/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2" y="3802"/>
                <a:ext cx="559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302" name="Picture 206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3802"/>
              <a:ext cx="55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207"/>
            <p:cNvSpPr>
              <a:spLocks noChangeArrowheads="1"/>
            </p:cNvSpPr>
            <p:nvPr/>
          </p:nvSpPr>
          <p:spPr bwMode="auto">
            <a:xfrm>
              <a:off x="1902" y="3817"/>
              <a:ext cx="493" cy="11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2" name="Rectangle 208"/>
            <p:cNvSpPr>
              <a:spLocks noChangeArrowheads="1"/>
            </p:cNvSpPr>
            <p:nvPr/>
          </p:nvSpPr>
          <p:spPr bwMode="auto">
            <a:xfrm>
              <a:off x="1902" y="3817"/>
              <a:ext cx="493" cy="115"/>
            </a:xfrm>
            <a:prstGeom prst="rect">
              <a:avLst/>
            </a:pr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3" name="Rectangle 209"/>
            <p:cNvSpPr>
              <a:spLocks noChangeArrowheads="1"/>
            </p:cNvSpPr>
            <p:nvPr/>
          </p:nvSpPr>
          <p:spPr bwMode="auto">
            <a:xfrm>
              <a:off x="2073" y="3844"/>
              <a:ext cx="20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Depart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210"/>
            <p:cNvSpPr>
              <a:spLocks noChangeShapeType="1"/>
            </p:cNvSpPr>
            <p:nvPr/>
          </p:nvSpPr>
          <p:spPr bwMode="auto">
            <a:xfrm flipH="1">
              <a:off x="2438" y="3874"/>
              <a:ext cx="155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5" name="Freeform 211"/>
            <p:cNvSpPr>
              <a:spLocks/>
            </p:cNvSpPr>
            <p:nvPr/>
          </p:nvSpPr>
          <p:spPr bwMode="auto">
            <a:xfrm>
              <a:off x="2395" y="3855"/>
              <a:ext cx="50" cy="39"/>
            </a:xfrm>
            <a:custGeom>
              <a:avLst/>
              <a:gdLst>
                <a:gd name="T0" fmla="*/ 50 w 50"/>
                <a:gd name="T1" fmla="*/ 39 h 39"/>
                <a:gd name="T2" fmla="*/ 0 w 50"/>
                <a:gd name="T3" fmla="*/ 19 h 39"/>
                <a:gd name="T4" fmla="*/ 50 w 50"/>
                <a:gd name="T5" fmla="*/ 0 h 39"/>
                <a:gd name="T6" fmla="*/ 50 w 50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9">
                  <a:moveTo>
                    <a:pt x="50" y="39"/>
                  </a:moveTo>
                  <a:lnTo>
                    <a:pt x="0" y="19"/>
                  </a:lnTo>
                  <a:lnTo>
                    <a:pt x="50" y="0"/>
                  </a:lnTo>
                  <a:lnTo>
                    <a:pt x="50" y="39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6" name="Line 212"/>
            <p:cNvSpPr>
              <a:spLocks noChangeShapeType="1"/>
            </p:cNvSpPr>
            <p:nvPr/>
          </p:nvSpPr>
          <p:spPr bwMode="auto">
            <a:xfrm flipH="1">
              <a:off x="1612" y="3874"/>
              <a:ext cx="290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7" name="Freeform 213"/>
            <p:cNvSpPr>
              <a:spLocks/>
            </p:cNvSpPr>
            <p:nvPr/>
          </p:nvSpPr>
          <p:spPr bwMode="auto">
            <a:xfrm>
              <a:off x="1569" y="3855"/>
              <a:ext cx="49" cy="39"/>
            </a:xfrm>
            <a:custGeom>
              <a:avLst/>
              <a:gdLst>
                <a:gd name="T0" fmla="*/ 49 w 49"/>
                <a:gd name="T1" fmla="*/ 39 h 39"/>
                <a:gd name="T2" fmla="*/ 0 w 49"/>
                <a:gd name="T3" fmla="*/ 19 h 39"/>
                <a:gd name="T4" fmla="*/ 49 w 49"/>
                <a:gd name="T5" fmla="*/ 0 h 39"/>
                <a:gd name="T6" fmla="*/ 49 w 49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9">
                  <a:moveTo>
                    <a:pt x="49" y="39"/>
                  </a:moveTo>
                  <a:lnTo>
                    <a:pt x="0" y="19"/>
                  </a:lnTo>
                  <a:lnTo>
                    <a:pt x="49" y="0"/>
                  </a:lnTo>
                  <a:lnTo>
                    <a:pt x="49" y="39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pic>
          <p:nvPicPr>
            <p:cNvPr id="4310" name="Picture 214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3332"/>
              <a:ext cx="6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11" name="Picture 215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5" y="3332"/>
              <a:ext cx="6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216"/>
            <p:cNvSpPr>
              <a:spLocks/>
            </p:cNvSpPr>
            <p:nvPr/>
          </p:nvSpPr>
          <p:spPr bwMode="auto">
            <a:xfrm>
              <a:off x="1861" y="3343"/>
              <a:ext cx="575" cy="278"/>
            </a:xfrm>
            <a:custGeom>
              <a:avLst/>
              <a:gdLst>
                <a:gd name="T0" fmla="*/ 0 w 575"/>
                <a:gd name="T1" fmla="*/ 278 h 278"/>
                <a:gd name="T2" fmla="*/ 575 w 575"/>
                <a:gd name="T3" fmla="*/ 278 h 278"/>
                <a:gd name="T4" fmla="*/ 575 w 575"/>
                <a:gd name="T5" fmla="*/ 0 h 278"/>
                <a:gd name="T6" fmla="*/ 0 w 575"/>
                <a:gd name="T7" fmla="*/ 93 h 278"/>
                <a:gd name="T8" fmla="*/ 0 w 575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278">
                  <a:moveTo>
                    <a:pt x="0" y="278"/>
                  </a:moveTo>
                  <a:lnTo>
                    <a:pt x="575" y="278"/>
                  </a:lnTo>
                  <a:lnTo>
                    <a:pt x="575" y="0"/>
                  </a:lnTo>
                  <a:lnTo>
                    <a:pt x="0" y="93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19" name="Freeform 217"/>
            <p:cNvSpPr>
              <a:spLocks/>
            </p:cNvSpPr>
            <p:nvPr/>
          </p:nvSpPr>
          <p:spPr bwMode="auto">
            <a:xfrm>
              <a:off x="1861" y="3343"/>
              <a:ext cx="575" cy="278"/>
            </a:xfrm>
            <a:custGeom>
              <a:avLst/>
              <a:gdLst>
                <a:gd name="T0" fmla="*/ 0 w 575"/>
                <a:gd name="T1" fmla="*/ 278 h 278"/>
                <a:gd name="T2" fmla="*/ 575 w 575"/>
                <a:gd name="T3" fmla="*/ 278 h 278"/>
                <a:gd name="T4" fmla="*/ 575 w 575"/>
                <a:gd name="T5" fmla="*/ 0 h 278"/>
                <a:gd name="T6" fmla="*/ 0 w 575"/>
                <a:gd name="T7" fmla="*/ 93 h 278"/>
                <a:gd name="T8" fmla="*/ 0 w 575"/>
                <a:gd name="T9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278">
                  <a:moveTo>
                    <a:pt x="0" y="278"/>
                  </a:moveTo>
                  <a:lnTo>
                    <a:pt x="575" y="278"/>
                  </a:lnTo>
                  <a:lnTo>
                    <a:pt x="575" y="0"/>
                  </a:lnTo>
                  <a:lnTo>
                    <a:pt x="0" y="93"/>
                  </a:lnTo>
                  <a:lnTo>
                    <a:pt x="0" y="278"/>
                  </a:lnTo>
                  <a:close/>
                </a:path>
              </a:pathLst>
            </a:cu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0" name="Rectangle 218"/>
            <p:cNvSpPr>
              <a:spLocks noChangeArrowheads="1"/>
            </p:cNvSpPr>
            <p:nvPr/>
          </p:nvSpPr>
          <p:spPr bwMode="auto">
            <a:xfrm>
              <a:off x="1990" y="3446"/>
              <a:ext cx="5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19"/>
            <p:cNvSpPr>
              <a:spLocks noChangeArrowheads="1"/>
            </p:cNvSpPr>
            <p:nvPr/>
          </p:nvSpPr>
          <p:spPr bwMode="auto">
            <a:xfrm>
              <a:off x="2007" y="3446"/>
              <a:ext cx="4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20"/>
            <p:cNvSpPr>
              <a:spLocks noChangeArrowheads="1"/>
            </p:cNvSpPr>
            <p:nvPr/>
          </p:nvSpPr>
          <p:spPr bwMode="auto">
            <a:xfrm>
              <a:off x="2020" y="3446"/>
              <a:ext cx="36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Kepingan Caj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21"/>
            <p:cNvSpPr>
              <a:spLocks noChangeArrowheads="1"/>
            </p:cNvSpPr>
            <p:nvPr/>
          </p:nvSpPr>
          <p:spPr bwMode="auto">
            <a:xfrm>
              <a:off x="1988" y="3499"/>
              <a:ext cx="5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2"/>
            <p:cNvSpPr>
              <a:spLocks noChangeArrowheads="1"/>
            </p:cNvSpPr>
            <p:nvPr/>
          </p:nvSpPr>
          <p:spPr bwMode="auto">
            <a:xfrm>
              <a:off x="2005" y="3499"/>
              <a:ext cx="4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23"/>
            <p:cNvSpPr>
              <a:spLocks noChangeArrowheads="1"/>
            </p:cNvSpPr>
            <p:nvPr/>
          </p:nvSpPr>
          <p:spPr bwMode="auto">
            <a:xfrm>
              <a:off x="2018" y="3499"/>
              <a:ext cx="36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Resit Manual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24"/>
            <p:cNvSpPr>
              <a:spLocks noChangeShapeType="1"/>
            </p:cNvSpPr>
            <p:nvPr/>
          </p:nvSpPr>
          <p:spPr bwMode="auto">
            <a:xfrm flipH="1">
              <a:off x="2479" y="3482"/>
              <a:ext cx="659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7" name="Freeform 225"/>
            <p:cNvSpPr>
              <a:spLocks/>
            </p:cNvSpPr>
            <p:nvPr/>
          </p:nvSpPr>
          <p:spPr bwMode="auto">
            <a:xfrm>
              <a:off x="2436" y="3463"/>
              <a:ext cx="49" cy="39"/>
            </a:xfrm>
            <a:custGeom>
              <a:avLst/>
              <a:gdLst>
                <a:gd name="T0" fmla="*/ 49 w 49"/>
                <a:gd name="T1" fmla="*/ 39 h 39"/>
                <a:gd name="T2" fmla="*/ 0 w 49"/>
                <a:gd name="T3" fmla="*/ 19 h 39"/>
                <a:gd name="T4" fmla="*/ 49 w 49"/>
                <a:gd name="T5" fmla="*/ 0 h 39"/>
                <a:gd name="T6" fmla="*/ 49 w 49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9">
                  <a:moveTo>
                    <a:pt x="49" y="39"/>
                  </a:moveTo>
                  <a:lnTo>
                    <a:pt x="0" y="19"/>
                  </a:lnTo>
                  <a:lnTo>
                    <a:pt x="49" y="0"/>
                  </a:lnTo>
                  <a:lnTo>
                    <a:pt x="49" y="39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8" name="Rectangle 226"/>
            <p:cNvSpPr>
              <a:spLocks noChangeArrowheads="1"/>
            </p:cNvSpPr>
            <p:nvPr/>
          </p:nvSpPr>
          <p:spPr bwMode="auto">
            <a:xfrm>
              <a:off x="2749" y="3456"/>
              <a:ext cx="76" cy="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29" name="Rectangle 227"/>
            <p:cNvSpPr>
              <a:spLocks noChangeArrowheads="1"/>
            </p:cNvSpPr>
            <p:nvPr/>
          </p:nvSpPr>
          <p:spPr bwMode="auto">
            <a:xfrm>
              <a:off x="2751" y="3452"/>
              <a:ext cx="12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28"/>
            <p:cNvSpPr>
              <a:spLocks noChangeShapeType="1"/>
            </p:cNvSpPr>
            <p:nvPr/>
          </p:nvSpPr>
          <p:spPr bwMode="auto">
            <a:xfrm>
              <a:off x="2148" y="3621"/>
              <a:ext cx="0" cy="162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1" name="Freeform 229"/>
            <p:cNvSpPr>
              <a:spLocks/>
            </p:cNvSpPr>
            <p:nvPr/>
          </p:nvSpPr>
          <p:spPr bwMode="auto">
            <a:xfrm>
              <a:off x="2124" y="3778"/>
              <a:ext cx="49" cy="39"/>
            </a:xfrm>
            <a:custGeom>
              <a:avLst/>
              <a:gdLst>
                <a:gd name="T0" fmla="*/ 49 w 49"/>
                <a:gd name="T1" fmla="*/ 0 h 39"/>
                <a:gd name="T2" fmla="*/ 24 w 49"/>
                <a:gd name="T3" fmla="*/ 39 h 39"/>
                <a:gd name="T4" fmla="*/ 0 w 49"/>
                <a:gd name="T5" fmla="*/ 0 h 39"/>
                <a:gd name="T6" fmla="*/ 49 w 49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9">
                  <a:moveTo>
                    <a:pt x="49" y="0"/>
                  </a:moveTo>
                  <a:lnTo>
                    <a:pt x="24" y="39"/>
                  </a:lnTo>
                  <a:lnTo>
                    <a:pt x="0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pic>
          <p:nvPicPr>
            <p:cNvPr id="4326" name="Picture 230"/>
            <p:cNvPicPr>
              <a:picLocks noChangeAspect="1" noChangeArrowheads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2" y="1632"/>
              <a:ext cx="554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27" name="Picture 231"/>
            <p:cNvPicPr>
              <a:picLocks noChangeAspect="1" noChangeArrowheads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2" y="1632"/>
              <a:ext cx="554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Freeform 232"/>
            <p:cNvSpPr>
              <a:spLocks/>
            </p:cNvSpPr>
            <p:nvPr/>
          </p:nvSpPr>
          <p:spPr bwMode="auto">
            <a:xfrm>
              <a:off x="1547" y="1644"/>
              <a:ext cx="494" cy="232"/>
            </a:xfrm>
            <a:custGeom>
              <a:avLst/>
              <a:gdLst>
                <a:gd name="T0" fmla="*/ 0 w 494"/>
                <a:gd name="T1" fmla="*/ 232 h 232"/>
                <a:gd name="T2" fmla="*/ 494 w 494"/>
                <a:gd name="T3" fmla="*/ 232 h 232"/>
                <a:gd name="T4" fmla="*/ 494 w 494"/>
                <a:gd name="T5" fmla="*/ 0 h 232"/>
                <a:gd name="T6" fmla="*/ 0 w 494"/>
                <a:gd name="T7" fmla="*/ 93 h 232"/>
                <a:gd name="T8" fmla="*/ 0 w 494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32">
                  <a:moveTo>
                    <a:pt x="0" y="232"/>
                  </a:moveTo>
                  <a:lnTo>
                    <a:pt x="494" y="232"/>
                  </a:lnTo>
                  <a:lnTo>
                    <a:pt x="494" y="0"/>
                  </a:lnTo>
                  <a:lnTo>
                    <a:pt x="0" y="93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3" name="Freeform 233"/>
            <p:cNvSpPr>
              <a:spLocks/>
            </p:cNvSpPr>
            <p:nvPr/>
          </p:nvSpPr>
          <p:spPr bwMode="auto">
            <a:xfrm>
              <a:off x="1547" y="1644"/>
              <a:ext cx="494" cy="232"/>
            </a:xfrm>
            <a:custGeom>
              <a:avLst/>
              <a:gdLst>
                <a:gd name="T0" fmla="*/ 0 w 494"/>
                <a:gd name="T1" fmla="*/ 232 h 232"/>
                <a:gd name="T2" fmla="*/ 494 w 494"/>
                <a:gd name="T3" fmla="*/ 232 h 232"/>
                <a:gd name="T4" fmla="*/ 494 w 494"/>
                <a:gd name="T5" fmla="*/ 0 h 232"/>
                <a:gd name="T6" fmla="*/ 0 w 494"/>
                <a:gd name="T7" fmla="*/ 93 h 232"/>
                <a:gd name="T8" fmla="*/ 0 w 494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32">
                  <a:moveTo>
                    <a:pt x="0" y="232"/>
                  </a:moveTo>
                  <a:lnTo>
                    <a:pt x="494" y="232"/>
                  </a:lnTo>
                  <a:lnTo>
                    <a:pt x="494" y="0"/>
                  </a:lnTo>
                  <a:lnTo>
                    <a:pt x="0" y="93"/>
                  </a:lnTo>
                  <a:lnTo>
                    <a:pt x="0" y="232"/>
                  </a:lnTo>
                  <a:close/>
                </a:path>
              </a:pathLst>
            </a:cu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4" name="Rectangle 234"/>
            <p:cNvSpPr>
              <a:spLocks noChangeArrowheads="1"/>
            </p:cNvSpPr>
            <p:nvPr/>
          </p:nvSpPr>
          <p:spPr bwMode="auto">
            <a:xfrm>
              <a:off x="1619" y="1776"/>
              <a:ext cx="42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Manual Receipt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4331" name="Picture 235"/>
            <p:cNvPicPr>
              <a:picLocks noChangeAspect="1" noChangeArrowheads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" y="1661"/>
              <a:ext cx="56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32" name="Picture 236"/>
            <p:cNvPicPr>
              <a:picLocks noChangeAspect="1" noChangeArrowheads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" y="1661"/>
              <a:ext cx="564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Freeform 237"/>
            <p:cNvSpPr>
              <a:spLocks/>
            </p:cNvSpPr>
            <p:nvPr/>
          </p:nvSpPr>
          <p:spPr bwMode="auto">
            <a:xfrm>
              <a:off x="2398" y="1673"/>
              <a:ext cx="494" cy="174"/>
            </a:xfrm>
            <a:custGeom>
              <a:avLst/>
              <a:gdLst>
                <a:gd name="T0" fmla="*/ 0 w 494"/>
                <a:gd name="T1" fmla="*/ 87 h 174"/>
                <a:gd name="T2" fmla="*/ 247 w 494"/>
                <a:gd name="T3" fmla="*/ 0 h 174"/>
                <a:gd name="T4" fmla="*/ 494 w 494"/>
                <a:gd name="T5" fmla="*/ 87 h 174"/>
                <a:gd name="T6" fmla="*/ 247 w 494"/>
                <a:gd name="T7" fmla="*/ 174 h 174"/>
                <a:gd name="T8" fmla="*/ 0 w 494"/>
                <a:gd name="T9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174">
                  <a:moveTo>
                    <a:pt x="0" y="87"/>
                  </a:moveTo>
                  <a:lnTo>
                    <a:pt x="247" y="0"/>
                  </a:lnTo>
                  <a:lnTo>
                    <a:pt x="494" y="87"/>
                  </a:lnTo>
                  <a:lnTo>
                    <a:pt x="247" y="17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4F8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6" name="Freeform 238"/>
            <p:cNvSpPr>
              <a:spLocks/>
            </p:cNvSpPr>
            <p:nvPr/>
          </p:nvSpPr>
          <p:spPr bwMode="auto">
            <a:xfrm>
              <a:off x="2398" y="1673"/>
              <a:ext cx="494" cy="174"/>
            </a:xfrm>
            <a:custGeom>
              <a:avLst/>
              <a:gdLst>
                <a:gd name="T0" fmla="*/ 0 w 494"/>
                <a:gd name="T1" fmla="*/ 87 h 174"/>
                <a:gd name="T2" fmla="*/ 247 w 494"/>
                <a:gd name="T3" fmla="*/ 0 h 174"/>
                <a:gd name="T4" fmla="*/ 494 w 494"/>
                <a:gd name="T5" fmla="*/ 87 h 174"/>
                <a:gd name="T6" fmla="*/ 247 w 494"/>
                <a:gd name="T7" fmla="*/ 174 h 174"/>
                <a:gd name="T8" fmla="*/ 0 w 494"/>
                <a:gd name="T9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174">
                  <a:moveTo>
                    <a:pt x="0" y="87"/>
                  </a:moveTo>
                  <a:lnTo>
                    <a:pt x="247" y="0"/>
                  </a:lnTo>
                  <a:lnTo>
                    <a:pt x="494" y="87"/>
                  </a:lnTo>
                  <a:lnTo>
                    <a:pt x="247" y="174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7938" cap="sq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37" name="Rectangle 239"/>
            <p:cNvSpPr>
              <a:spLocks noChangeArrowheads="1"/>
            </p:cNvSpPr>
            <p:nvPr/>
          </p:nvSpPr>
          <p:spPr bwMode="auto">
            <a:xfrm>
              <a:off x="2503" y="1730"/>
              <a:ext cx="32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Resit dijana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40"/>
            <p:cNvSpPr>
              <a:spLocks noChangeArrowheads="1"/>
            </p:cNvSpPr>
            <p:nvPr/>
          </p:nvSpPr>
          <p:spPr bwMode="auto">
            <a:xfrm>
              <a:off x="2765" y="1730"/>
              <a:ext cx="6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?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4337" name="Picture 241"/>
            <p:cNvPicPr>
              <a:picLocks noChangeAspect="1" noChangeArrowheads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" y="1967"/>
              <a:ext cx="559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38" name="Picture 242"/>
            <p:cNvPicPr>
              <a:picLocks noChangeAspect="1" noChangeArrowheads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7" y="1967"/>
              <a:ext cx="559" cy="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Freeform 243"/>
            <p:cNvSpPr>
              <a:spLocks/>
            </p:cNvSpPr>
            <p:nvPr/>
          </p:nvSpPr>
          <p:spPr bwMode="auto">
            <a:xfrm>
              <a:off x="2485" y="1979"/>
              <a:ext cx="494" cy="232"/>
            </a:xfrm>
            <a:custGeom>
              <a:avLst/>
              <a:gdLst>
                <a:gd name="T0" fmla="*/ 0 w 494"/>
                <a:gd name="T1" fmla="*/ 232 h 232"/>
                <a:gd name="T2" fmla="*/ 494 w 494"/>
                <a:gd name="T3" fmla="*/ 232 h 232"/>
                <a:gd name="T4" fmla="*/ 494 w 494"/>
                <a:gd name="T5" fmla="*/ 0 h 232"/>
                <a:gd name="T6" fmla="*/ 0 w 494"/>
                <a:gd name="T7" fmla="*/ 93 h 232"/>
                <a:gd name="T8" fmla="*/ 0 w 494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32">
                  <a:moveTo>
                    <a:pt x="0" y="232"/>
                  </a:moveTo>
                  <a:lnTo>
                    <a:pt x="494" y="232"/>
                  </a:lnTo>
                  <a:lnTo>
                    <a:pt x="494" y="0"/>
                  </a:lnTo>
                  <a:lnTo>
                    <a:pt x="0" y="93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0" name="Freeform 244"/>
            <p:cNvSpPr>
              <a:spLocks/>
            </p:cNvSpPr>
            <p:nvPr/>
          </p:nvSpPr>
          <p:spPr bwMode="auto">
            <a:xfrm>
              <a:off x="2485" y="1979"/>
              <a:ext cx="494" cy="232"/>
            </a:xfrm>
            <a:custGeom>
              <a:avLst/>
              <a:gdLst>
                <a:gd name="T0" fmla="*/ 0 w 494"/>
                <a:gd name="T1" fmla="*/ 232 h 232"/>
                <a:gd name="T2" fmla="*/ 494 w 494"/>
                <a:gd name="T3" fmla="*/ 232 h 232"/>
                <a:gd name="T4" fmla="*/ 494 w 494"/>
                <a:gd name="T5" fmla="*/ 0 h 232"/>
                <a:gd name="T6" fmla="*/ 0 w 494"/>
                <a:gd name="T7" fmla="*/ 93 h 232"/>
                <a:gd name="T8" fmla="*/ 0 w 494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232">
                  <a:moveTo>
                    <a:pt x="0" y="232"/>
                  </a:moveTo>
                  <a:lnTo>
                    <a:pt x="494" y="232"/>
                  </a:lnTo>
                  <a:lnTo>
                    <a:pt x="494" y="0"/>
                  </a:lnTo>
                  <a:lnTo>
                    <a:pt x="0" y="93"/>
                  </a:lnTo>
                  <a:lnTo>
                    <a:pt x="0" y="232"/>
                  </a:lnTo>
                  <a:close/>
                </a:path>
              </a:pathLst>
            </a:cu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1" name="Rectangle 245"/>
            <p:cNvSpPr>
              <a:spLocks noChangeArrowheads="1"/>
            </p:cNvSpPr>
            <p:nvPr/>
          </p:nvSpPr>
          <p:spPr bwMode="auto">
            <a:xfrm>
              <a:off x="2615" y="2111"/>
              <a:ext cx="29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Batal Resit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246"/>
            <p:cNvSpPr>
              <a:spLocks noChangeShapeType="1"/>
            </p:cNvSpPr>
            <p:nvPr/>
          </p:nvSpPr>
          <p:spPr bwMode="auto">
            <a:xfrm flipH="1">
              <a:off x="2935" y="1760"/>
              <a:ext cx="203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3" name="Freeform 247"/>
            <p:cNvSpPr>
              <a:spLocks/>
            </p:cNvSpPr>
            <p:nvPr/>
          </p:nvSpPr>
          <p:spPr bwMode="auto">
            <a:xfrm>
              <a:off x="2892" y="1741"/>
              <a:ext cx="49" cy="38"/>
            </a:xfrm>
            <a:custGeom>
              <a:avLst/>
              <a:gdLst>
                <a:gd name="T0" fmla="*/ 49 w 49"/>
                <a:gd name="T1" fmla="*/ 38 h 38"/>
                <a:gd name="T2" fmla="*/ 0 w 49"/>
                <a:gd name="T3" fmla="*/ 19 h 38"/>
                <a:gd name="T4" fmla="*/ 49 w 49"/>
                <a:gd name="T5" fmla="*/ 0 h 38"/>
                <a:gd name="T6" fmla="*/ 49 w 49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8">
                  <a:moveTo>
                    <a:pt x="49" y="38"/>
                  </a:moveTo>
                  <a:lnTo>
                    <a:pt x="0" y="19"/>
                  </a:lnTo>
                  <a:lnTo>
                    <a:pt x="49" y="0"/>
                  </a:lnTo>
                  <a:lnTo>
                    <a:pt x="49" y="38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4" name="Rectangle 248"/>
            <p:cNvSpPr>
              <a:spLocks noChangeArrowheads="1"/>
            </p:cNvSpPr>
            <p:nvPr/>
          </p:nvSpPr>
          <p:spPr bwMode="auto">
            <a:xfrm>
              <a:off x="2977" y="1734"/>
              <a:ext cx="77" cy="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5" name="Rectangle 249"/>
            <p:cNvSpPr>
              <a:spLocks noChangeArrowheads="1"/>
            </p:cNvSpPr>
            <p:nvPr/>
          </p:nvSpPr>
          <p:spPr bwMode="auto">
            <a:xfrm>
              <a:off x="2979" y="1730"/>
              <a:ext cx="12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Line 250"/>
            <p:cNvSpPr>
              <a:spLocks noChangeShapeType="1"/>
            </p:cNvSpPr>
            <p:nvPr/>
          </p:nvSpPr>
          <p:spPr bwMode="auto">
            <a:xfrm flipH="1">
              <a:off x="2084" y="1760"/>
              <a:ext cx="314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7" name="Freeform 251"/>
            <p:cNvSpPr>
              <a:spLocks/>
            </p:cNvSpPr>
            <p:nvPr/>
          </p:nvSpPr>
          <p:spPr bwMode="auto">
            <a:xfrm>
              <a:off x="2041" y="1741"/>
              <a:ext cx="49" cy="38"/>
            </a:xfrm>
            <a:custGeom>
              <a:avLst/>
              <a:gdLst>
                <a:gd name="T0" fmla="*/ 49 w 49"/>
                <a:gd name="T1" fmla="*/ 38 h 38"/>
                <a:gd name="T2" fmla="*/ 0 w 49"/>
                <a:gd name="T3" fmla="*/ 19 h 38"/>
                <a:gd name="T4" fmla="*/ 49 w 49"/>
                <a:gd name="T5" fmla="*/ 0 h 38"/>
                <a:gd name="T6" fmla="*/ 49 w 49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8">
                  <a:moveTo>
                    <a:pt x="49" y="38"/>
                  </a:moveTo>
                  <a:lnTo>
                    <a:pt x="0" y="19"/>
                  </a:lnTo>
                  <a:lnTo>
                    <a:pt x="49" y="0"/>
                  </a:lnTo>
                  <a:lnTo>
                    <a:pt x="49" y="38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8" name="Rectangle 252"/>
            <p:cNvSpPr>
              <a:spLocks noChangeArrowheads="1"/>
            </p:cNvSpPr>
            <p:nvPr/>
          </p:nvSpPr>
          <p:spPr bwMode="auto">
            <a:xfrm>
              <a:off x="2187" y="1734"/>
              <a:ext cx="65" cy="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9" name="Rectangle 253"/>
            <p:cNvSpPr>
              <a:spLocks noChangeArrowheads="1"/>
            </p:cNvSpPr>
            <p:nvPr/>
          </p:nvSpPr>
          <p:spPr bwMode="auto">
            <a:xfrm>
              <a:off x="2189" y="1730"/>
              <a:ext cx="10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Freeform 254"/>
            <p:cNvSpPr>
              <a:spLocks/>
            </p:cNvSpPr>
            <p:nvPr/>
          </p:nvSpPr>
          <p:spPr bwMode="auto">
            <a:xfrm>
              <a:off x="1794" y="1876"/>
              <a:ext cx="1302" cy="743"/>
            </a:xfrm>
            <a:custGeom>
              <a:avLst/>
              <a:gdLst>
                <a:gd name="T0" fmla="*/ 0 w 1302"/>
                <a:gd name="T1" fmla="*/ 0 h 743"/>
                <a:gd name="T2" fmla="*/ 0 w 1302"/>
                <a:gd name="T3" fmla="*/ 743 h 743"/>
                <a:gd name="T4" fmla="*/ 1302 w 1302"/>
                <a:gd name="T5" fmla="*/ 74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2" h="743">
                  <a:moveTo>
                    <a:pt x="0" y="0"/>
                  </a:moveTo>
                  <a:lnTo>
                    <a:pt x="0" y="743"/>
                  </a:lnTo>
                  <a:lnTo>
                    <a:pt x="1302" y="743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1" name="Freeform 255"/>
            <p:cNvSpPr>
              <a:spLocks/>
            </p:cNvSpPr>
            <p:nvPr/>
          </p:nvSpPr>
          <p:spPr bwMode="auto">
            <a:xfrm>
              <a:off x="3089" y="2600"/>
              <a:ext cx="49" cy="38"/>
            </a:xfrm>
            <a:custGeom>
              <a:avLst/>
              <a:gdLst>
                <a:gd name="T0" fmla="*/ 0 w 49"/>
                <a:gd name="T1" fmla="*/ 0 h 38"/>
                <a:gd name="T2" fmla="*/ 49 w 49"/>
                <a:gd name="T3" fmla="*/ 19 h 38"/>
                <a:gd name="T4" fmla="*/ 0 w 49"/>
                <a:gd name="T5" fmla="*/ 38 h 38"/>
                <a:gd name="T6" fmla="*/ 0 w 4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8">
                  <a:moveTo>
                    <a:pt x="0" y="0"/>
                  </a:moveTo>
                  <a:lnTo>
                    <a:pt x="49" y="19"/>
                  </a:lnTo>
                  <a:lnTo>
                    <a:pt x="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2" name="Freeform 256"/>
            <p:cNvSpPr>
              <a:spLocks/>
            </p:cNvSpPr>
            <p:nvPr/>
          </p:nvSpPr>
          <p:spPr bwMode="auto">
            <a:xfrm>
              <a:off x="2732" y="2211"/>
              <a:ext cx="364" cy="408"/>
            </a:xfrm>
            <a:custGeom>
              <a:avLst/>
              <a:gdLst>
                <a:gd name="T0" fmla="*/ 0 w 364"/>
                <a:gd name="T1" fmla="*/ 0 h 408"/>
                <a:gd name="T2" fmla="*/ 0 w 364"/>
                <a:gd name="T3" fmla="*/ 408 h 408"/>
                <a:gd name="T4" fmla="*/ 364 w 364"/>
                <a:gd name="T5" fmla="*/ 40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4" h="408">
                  <a:moveTo>
                    <a:pt x="0" y="0"/>
                  </a:moveTo>
                  <a:lnTo>
                    <a:pt x="0" y="408"/>
                  </a:lnTo>
                  <a:lnTo>
                    <a:pt x="364" y="408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3" name="Freeform 257"/>
            <p:cNvSpPr>
              <a:spLocks/>
            </p:cNvSpPr>
            <p:nvPr/>
          </p:nvSpPr>
          <p:spPr bwMode="auto">
            <a:xfrm>
              <a:off x="3089" y="2600"/>
              <a:ext cx="49" cy="38"/>
            </a:xfrm>
            <a:custGeom>
              <a:avLst/>
              <a:gdLst>
                <a:gd name="T0" fmla="*/ 0 w 49"/>
                <a:gd name="T1" fmla="*/ 0 h 38"/>
                <a:gd name="T2" fmla="*/ 49 w 49"/>
                <a:gd name="T3" fmla="*/ 19 h 38"/>
                <a:gd name="T4" fmla="*/ 0 w 49"/>
                <a:gd name="T5" fmla="*/ 38 h 38"/>
                <a:gd name="T6" fmla="*/ 0 w 4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8">
                  <a:moveTo>
                    <a:pt x="0" y="0"/>
                  </a:moveTo>
                  <a:lnTo>
                    <a:pt x="49" y="19"/>
                  </a:lnTo>
                  <a:lnTo>
                    <a:pt x="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4" name="Line 258"/>
            <p:cNvSpPr>
              <a:spLocks noChangeShapeType="1"/>
            </p:cNvSpPr>
            <p:nvPr/>
          </p:nvSpPr>
          <p:spPr bwMode="auto">
            <a:xfrm>
              <a:off x="2645" y="1847"/>
              <a:ext cx="0" cy="161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5" name="Freeform 259"/>
            <p:cNvSpPr>
              <a:spLocks/>
            </p:cNvSpPr>
            <p:nvPr/>
          </p:nvSpPr>
          <p:spPr bwMode="auto">
            <a:xfrm>
              <a:off x="2620" y="2003"/>
              <a:ext cx="49" cy="38"/>
            </a:xfrm>
            <a:custGeom>
              <a:avLst/>
              <a:gdLst>
                <a:gd name="T0" fmla="*/ 49 w 49"/>
                <a:gd name="T1" fmla="*/ 0 h 38"/>
                <a:gd name="T2" fmla="*/ 25 w 49"/>
                <a:gd name="T3" fmla="*/ 38 h 38"/>
                <a:gd name="T4" fmla="*/ 0 w 49"/>
                <a:gd name="T5" fmla="*/ 0 h 38"/>
                <a:gd name="T6" fmla="*/ 49 w 49"/>
                <a:gd name="T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8">
                  <a:moveTo>
                    <a:pt x="49" y="0"/>
                  </a:moveTo>
                  <a:lnTo>
                    <a:pt x="25" y="38"/>
                  </a:lnTo>
                  <a:lnTo>
                    <a:pt x="0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6" name="Rectangle 260"/>
            <p:cNvSpPr>
              <a:spLocks noChangeArrowheads="1"/>
            </p:cNvSpPr>
            <p:nvPr/>
          </p:nvSpPr>
          <p:spPr bwMode="auto">
            <a:xfrm>
              <a:off x="2607" y="1918"/>
              <a:ext cx="76" cy="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7" name="Rectangle 261"/>
            <p:cNvSpPr>
              <a:spLocks noChangeArrowheads="1"/>
            </p:cNvSpPr>
            <p:nvPr/>
          </p:nvSpPr>
          <p:spPr bwMode="auto">
            <a:xfrm>
              <a:off x="2609" y="1914"/>
              <a:ext cx="12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4358" name="Picture 262"/>
            <p:cNvPicPr>
              <a:picLocks noChangeAspect="1" noChangeArrowheads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8" y="2221"/>
              <a:ext cx="569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59" name="Picture 263"/>
            <p:cNvPicPr>
              <a:picLocks noChangeAspect="1" noChangeArrowheads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8" y="2221"/>
              <a:ext cx="569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Freeform 264"/>
            <p:cNvSpPr>
              <a:spLocks/>
            </p:cNvSpPr>
            <p:nvPr/>
          </p:nvSpPr>
          <p:spPr bwMode="auto">
            <a:xfrm>
              <a:off x="3901" y="2235"/>
              <a:ext cx="494" cy="174"/>
            </a:xfrm>
            <a:custGeom>
              <a:avLst/>
              <a:gdLst>
                <a:gd name="T0" fmla="*/ 0 w 494"/>
                <a:gd name="T1" fmla="*/ 87 h 174"/>
                <a:gd name="T2" fmla="*/ 247 w 494"/>
                <a:gd name="T3" fmla="*/ 0 h 174"/>
                <a:gd name="T4" fmla="*/ 494 w 494"/>
                <a:gd name="T5" fmla="*/ 87 h 174"/>
                <a:gd name="T6" fmla="*/ 247 w 494"/>
                <a:gd name="T7" fmla="*/ 174 h 174"/>
                <a:gd name="T8" fmla="*/ 0 w 494"/>
                <a:gd name="T9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174">
                  <a:moveTo>
                    <a:pt x="0" y="87"/>
                  </a:moveTo>
                  <a:lnTo>
                    <a:pt x="247" y="0"/>
                  </a:lnTo>
                  <a:lnTo>
                    <a:pt x="494" y="87"/>
                  </a:lnTo>
                  <a:lnTo>
                    <a:pt x="247" y="17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4F88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59" name="Freeform 265"/>
            <p:cNvSpPr>
              <a:spLocks/>
            </p:cNvSpPr>
            <p:nvPr/>
          </p:nvSpPr>
          <p:spPr bwMode="auto">
            <a:xfrm>
              <a:off x="3901" y="2235"/>
              <a:ext cx="494" cy="174"/>
            </a:xfrm>
            <a:custGeom>
              <a:avLst/>
              <a:gdLst>
                <a:gd name="T0" fmla="*/ 0 w 494"/>
                <a:gd name="T1" fmla="*/ 87 h 174"/>
                <a:gd name="T2" fmla="*/ 247 w 494"/>
                <a:gd name="T3" fmla="*/ 0 h 174"/>
                <a:gd name="T4" fmla="*/ 494 w 494"/>
                <a:gd name="T5" fmla="*/ 87 h 174"/>
                <a:gd name="T6" fmla="*/ 247 w 494"/>
                <a:gd name="T7" fmla="*/ 174 h 174"/>
                <a:gd name="T8" fmla="*/ 0 w 494"/>
                <a:gd name="T9" fmla="*/ 8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4" h="174">
                  <a:moveTo>
                    <a:pt x="0" y="87"/>
                  </a:moveTo>
                  <a:lnTo>
                    <a:pt x="247" y="0"/>
                  </a:lnTo>
                  <a:lnTo>
                    <a:pt x="494" y="87"/>
                  </a:lnTo>
                  <a:lnTo>
                    <a:pt x="247" y="174"/>
                  </a:lnTo>
                  <a:lnTo>
                    <a:pt x="0" y="87"/>
                  </a:lnTo>
                  <a:close/>
                </a:path>
              </a:pathLst>
            </a:custGeom>
            <a:noFill/>
            <a:ln w="7938" cap="sq">
              <a:solidFill>
                <a:srgbClr val="41719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60" name="Rectangle 266"/>
            <p:cNvSpPr>
              <a:spLocks noChangeArrowheads="1"/>
            </p:cNvSpPr>
            <p:nvPr/>
          </p:nvSpPr>
          <p:spPr bwMode="auto">
            <a:xfrm>
              <a:off x="4037" y="2293"/>
              <a:ext cx="2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SPP Only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267"/>
            <p:cNvSpPr>
              <a:spLocks noChangeArrowheads="1"/>
            </p:cNvSpPr>
            <p:nvPr/>
          </p:nvSpPr>
          <p:spPr bwMode="auto">
            <a:xfrm>
              <a:off x="4237" y="2293"/>
              <a:ext cx="63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?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4364" name="Picture 268"/>
            <p:cNvPicPr>
              <a:picLocks noChangeAspect="1" noChangeArrowheads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" y="2249"/>
              <a:ext cx="55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65" name="Picture 269"/>
            <p:cNvPicPr>
              <a:picLocks noChangeAspect="1" noChangeArrowheads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5" y="2249"/>
              <a:ext cx="55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Rectangle 270"/>
            <p:cNvSpPr>
              <a:spLocks noChangeArrowheads="1"/>
            </p:cNvSpPr>
            <p:nvPr/>
          </p:nvSpPr>
          <p:spPr bwMode="auto">
            <a:xfrm>
              <a:off x="4664" y="2264"/>
              <a:ext cx="493" cy="11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63" name="Rectangle 271"/>
            <p:cNvSpPr>
              <a:spLocks noChangeArrowheads="1"/>
            </p:cNvSpPr>
            <p:nvPr/>
          </p:nvSpPr>
          <p:spPr bwMode="auto">
            <a:xfrm>
              <a:off x="4664" y="2264"/>
              <a:ext cx="493" cy="115"/>
            </a:xfrm>
            <a:prstGeom prst="rect">
              <a:avLst/>
            </a:prstGeom>
            <a:noFill/>
            <a:ln w="3175" cap="sq">
              <a:solidFill>
                <a:srgbClr val="C8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88" name="Rectangle 272"/>
            <p:cNvSpPr>
              <a:spLocks noChangeArrowheads="1"/>
            </p:cNvSpPr>
            <p:nvPr/>
          </p:nvSpPr>
          <p:spPr bwMode="auto">
            <a:xfrm>
              <a:off x="4881" y="2293"/>
              <a:ext cx="10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FEFFFF"/>
                  </a:solidFill>
                  <a:effectLst/>
                  <a:latin typeface="Calibri" panose="020F0502020204030204" pitchFamily="34" charset="0"/>
                </a:rPr>
                <a:t>LIS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89" name="Line 273"/>
            <p:cNvSpPr>
              <a:spLocks noChangeShapeType="1"/>
            </p:cNvSpPr>
            <p:nvPr/>
          </p:nvSpPr>
          <p:spPr bwMode="auto">
            <a:xfrm>
              <a:off x="3632" y="2320"/>
              <a:ext cx="226" cy="1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0" name="Freeform 274"/>
            <p:cNvSpPr>
              <a:spLocks/>
            </p:cNvSpPr>
            <p:nvPr/>
          </p:nvSpPr>
          <p:spPr bwMode="auto">
            <a:xfrm>
              <a:off x="3852" y="2302"/>
              <a:ext cx="49" cy="39"/>
            </a:xfrm>
            <a:custGeom>
              <a:avLst/>
              <a:gdLst>
                <a:gd name="T0" fmla="*/ 0 w 49"/>
                <a:gd name="T1" fmla="*/ 0 h 39"/>
                <a:gd name="T2" fmla="*/ 49 w 49"/>
                <a:gd name="T3" fmla="*/ 20 h 39"/>
                <a:gd name="T4" fmla="*/ 0 w 49"/>
                <a:gd name="T5" fmla="*/ 39 h 39"/>
                <a:gd name="T6" fmla="*/ 0 w 49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9">
                  <a:moveTo>
                    <a:pt x="0" y="0"/>
                  </a:moveTo>
                  <a:lnTo>
                    <a:pt x="49" y="20"/>
                  </a:lnTo>
                  <a:lnTo>
                    <a:pt x="0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1" name="Rectangle 275"/>
            <p:cNvSpPr>
              <a:spLocks noChangeArrowheads="1"/>
            </p:cNvSpPr>
            <p:nvPr/>
          </p:nvSpPr>
          <p:spPr bwMode="auto">
            <a:xfrm>
              <a:off x="3728" y="2295"/>
              <a:ext cx="77" cy="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2" name="Rectangle 276"/>
            <p:cNvSpPr>
              <a:spLocks noChangeArrowheads="1"/>
            </p:cNvSpPr>
            <p:nvPr/>
          </p:nvSpPr>
          <p:spPr bwMode="auto">
            <a:xfrm>
              <a:off x="3731" y="2291"/>
              <a:ext cx="12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93" name="Line 277"/>
            <p:cNvSpPr>
              <a:spLocks noChangeShapeType="1"/>
            </p:cNvSpPr>
            <p:nvPr/>
          </p:nvSpPr>
          <p:spPr bwMode="auto">
            <a:xfrm>
              <a:off x="4395" y="2322"/>
              <a:ext cx="225" cy="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4" name="Freeform 278"/>
            <p:cNvSpPr>
              <a:spLocks/>
            </p:cNvSpPr>
            <p:nvPr/>
          </p:nvSpPr>
          <p:spPr bwMode="auto">
            <a:xfrm>
              <a:off x="4615" y="2302"/>
              <a:ext cx="49" cy="39"/>
            </a:xfrm>
            <a:custGeom>
              <a:avLst/>
              <a:gdLst>
                <a:gd name="T0" fmla="*/ 0 w 49"/>
                <a:gd name="T1" fmla="*/ 0 h 39"/>
                <a:gd name="T2" fmla="*/ 49 w 49"/>
                <a:gd name="T3" fmla="*/ 20 h 39"/>
                <a:gd name="T4" fmla="*/ 0 w 49"/>
                <a:gd name="T5" fmla="*/ 39 h 39"/>
                <a:gd name="T6" fmla="*/ 0 w 49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9">
                  <a:moveTo>
                    <a:pt x="0" y="0"/>
                  </a:moveTo>
                  <a:lnTo>
                    <a:pt x="49" y="20"/>
                  </a:lnTo>
                  <a:lnTo>
                    <a:pt x="0" y="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5" name="Rectangle 279"/>
            <p:cNvSpPr>
              <a:spLocks noChangeArrowheads="1"/>
            </p:cNvSpPr>
            <p:nvPr/>
          </p:nvSpPr>
          <p:spPr bwMode="auto">
            <a:xfrm>
              <a:off x="4496" y="2295"/>
              <a:ext cx="66" cy="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6" name="Rectangle 280"/>
            <p:cNvSpPr>
              <a:spLocks noChangeArrowheads="1"/>
            </p:cNvSpPr>
            <p:nvPr/>
          </p:nvSpPr>
          <p:spPr bwMode="auto">
            <a:xfrm>
              <a:off x="4499" y="2293"/>
              <a:ext cx="10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No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97" name="Line 281"/>
            <p:cNvSpPr>
              <a:spLocks noChangeShapeType="1"/>
            </p:cNvSpPr>
            <p:nvPr/>
          </p:nvSpPr>
          <p:spPr bwMode="auto">
            <a:xfrm>
              <a:off x="4148" y="2409"/>
              <a:ext cx="0" cy="140"/>
            </a:xfrm>
            <a:prstGeom prst="line">
              <a:avLst/>
            </a:pr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8" name="Freeform 282"/>
            <p:cNvSpPr>
              <a:spLocks/>
            </p:cNvSpPr>
            <p:nvPr/>
          </p:nvSpPr>
          <p:spPr bwMode="auto">
            <a:xfrm>
              <a:off x="4123" y="2544"/>
              <a:ext cx="49" cy="39"/>
            </a:xfrm>
            <a:custGeom>
              <a:avLst/>
              <a:gdLst>
                <a:gd name="T0" fmla="*/ 49 w 49"/>
                <a:gd name="T1" fmla="*/ 0 h 39"/>
                <a:gd name="T2" fmla="*/ 25 w 49"/>
                <a:gd name="T3" fmla="*/ 39 h 39"/>
                <a:gd name="T4" fmla="*/ 0 w 49"/>
                <a:gd name="T5" fmla="*/ 0 h 39"/>
                <a:gd name="T6" fmla="*/ 49 w 49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9">
                  <a:moveTo>
                    <a:pt x="49" y="0"/>
                  </a:moveTo>
                  <a:lnTo>
                    <a:pt x="25" y="39"/>
                  </a:lnTo>
                  <a:lnTo>
                    <a:pt x="0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299" name="Rectangle 283"/>
            <p:cNvSpPr>
              <a:spLocks noChangeArrowheads="1"/>
            </p:cNvSpPr>
            <p:nvPr/>
          </p:nvSpPr>
          <p:spPr bwMode="auto">
            <a:xfrm>
              <a:off x="4109" y="2469"/>
              <a:ext cx="77" cy="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300" name="Rectangle 284"/>
            <p:cNvSpPr>
              <a:spLocks noChangeArrowheads="1"/>
            </p:cNvSpPr>
            <p:nvPr/>
          </p:nvSpPr>
          <p:spPr bwMode="auto">
            <a:xfrm>
              <a:off x="4112" y="2467"/>
              <a:ext cx="120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 smtClean="0">
                  <a:ln>
                    <a:noFill/>
                  </a:ln>
                  <a:solidFill>
                    <a:srgbClr val="4F88BB"/>
                  </a:solidFill>
                  <a:effectLst/>
                  <a:latin typeface="Calibri" panose="020F0502020204030204" pitchFamily="34" charset="0"/>
                </a:rPr>
                <a:t>Yes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04" name="Freeform 287"/>
            <p:cNvSpPr>
              <a:spLocks/>
            </p:cNvSpPr>
            <p:nvPr/>
          </p:nvSpPr>
          <p:spPr bwMode="auto">
            <a:xfrm>
              <a:off x="3641" y="2382"/>
              <a:ext cx="1303" cy="513"/>
            </a:xfrm>
            <a:custGeom>
              <a:avLst/>
              <a:gdLst>
                <a:gd name="T0" fmla="*/ 1235 w 1235"/>
                <a:gd name="T1" fmla="*/ 0 h 858"/>
                <a:gd name="T2" fmla="*/ 1235 w 1235"/>
                <a:gd name="T3" fmla="*/ 858 h 858"/>
                <a:gd name="T4" fmla="*/ 0 w 1235"/>
                <a:gd name="T5" fmla="*/ 858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5" h="858">
                  <a:moveTo>
                    <a:pt x="1235" y="0"/>
                  </a:moveTo>
                  <a:lnTo>
                    <a:pt x="1235" y="858"/>
                  </a:lnTo>
                  <a:lnTo>
                    <a:pt x="0" y="858"/>
                  </a:lnTo>
                </a:path>
              </a:pathLst>
            </a:custGeom>
            <a:noFill/>
            <a:ln w="11113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  <p:sp>
          <p:nvSpPr>
            <p:cNvPr id="4305" name="Freeform 288"/>
            <p:cNvSpPr>
              <a:spLocks/>
            </p:cNvSpPr>
            <p:nvPr/>
          </p:nvSpPr>
          <p:spPr bwMode="auto">
            <a:xfrm>
              <a:off x="3643" y="2867"/>
              <a:ext cx="29" cy="62"/>
            </a:xfrm>
            <a:custGeom>
              <a:avLst/>
              <a:gdLst>
                <a:gd name="T0" fmla="*/ 49 w 49"/>
                <a:gd name="T1" fmla="*/ 38 h 38"/>
                <a:gd name="T2" fmla="*/ 0 w 49"/>
                <a:gd name="T3" fmla="*/ 19 h 38"/>
                <a:gd name="T4" fmla="*/ 49 w 49"/>
                <a:gd name="T5" fmla="*/ 0 h 38"/>
                <a:gd name="T6" fmla="*/ 49 w 49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8">
                  <a:moveTo>
                    <a:pt x="49" y="38"/>
                  </a:moveTo>
                  <a:lnTo>
                    <a:pt x="0" y="19"/>
                  </a:lnTo>
                  <a:lnTo>
                    <a:pt x="49" y="0"/>
                  </a:lnTo>
                  <a:lnTo>
                    <a:pt x="49" y="38"/>
                  </a:ln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136504352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066800" y="272388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22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WAD BERSALIN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574835"/>
              </p:ext>
            </p:extLst>
          </p:nvPr>
        </p:nvGraphicFramePr>
        <p:xfrm>
          <a:off x="0" y="1600200"/>
          <a:ext cx="9144000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564977720"/>
                    </a:ext>
                  </a:extLst>
                </a:gridCol>
                <a:gridCol w="8001000">
                  <a:extLst>
                    <a:ext uri="{9D8B030D-6E8A-4147-A177-3AD203B41FA5}">
                      <a16:colId xmlns:a16="http://schemas.microsoft.com/office/drawing/2014/main" val="1668229042"/>
                    </a:ext>
                  </a:extLst>
                </a:gridCol>
              </a:tblGrid>
              <a:tr h="345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321390783"/>
                  </a:ext>
                </a:extLst>
              </a:tr>
              <a:tr h="46837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MY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MY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 </a:t>
                      </a:r>
                      <a:endParaRPr lang="en-MY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WAD BERSALIN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1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tabLst>
                          <a:tab pos="1402080" algn="l"/>
                        </a:tabLst>
                      </a:pPr>
                      <a:endParaRPr lang="en-US" sz="1200" dirty="0" smtClean="0">
                        <a:effectLst/>
                      </a:endParaRPr>
                    </a:p>
                    <a:p>
                      <a:pPr algn="just">
                        <a:lnSpc>
                          <a:spcPts val="101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tabLst>
                          <a:tab pos="1402080" algn="l"/>
                        </a:tabLst>
                      </a:pPr>
                      <a:r>
                        <a:rPr lang="en-US" sz="1400" u="sng" dirty="0" err="1" smtClean="0">
                          <a:effectLst/>
                        </a:rPr>
                        <a:t>Semasa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Tergendala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Mengemaskini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maklumat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ketibaan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rawatan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prosedur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borang</a:t>
                      </a:r>
                      <a:r>
                        <a:rPr lang="en-US" sz="1400" dirty="0">
                          <a:effectLst/>
                        </a:rPr>
                        <a:t> PER SS –RA301 (</a:t>
                      </a:r>
                      <a:r>
                        <a:rPr lang="en-US" sz="1400" dirty="0" err="1">
                          <a:effectLst/>
                        </a:rPr>
                        <a:t>Radiologi</a:t>
                      </a:r>
                      <a:r>
                        <a:rPr lang="en-US" sz="1400" dirty="0">
                          <a:effectLst/>
                        </a:rPr>
                        <a:t>),PER PAT301 (Lab))</a:t>
                      </a:r>
                      <a:endParaRPr lang="en-MY" sz="1400" dirty="0">
                        <a:effectLst/>
                      </a:endParaRPr>
                    </a:p>
                    <a:p>
                      <a:pPr indent="-21336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12265" algn="l"/>
                        </a:tabLst>
                      </a:pPr>
                      <a:r>
                        <a:rPr lang="en-US" sz="1400" dirty="0">
                          <a:effectLst/>
                        </a:rPr>
                        <a:t>3    </a:t>
                      </a:r>
                      <a:r>
                        <a:rPr lang="en-US" sz="1400" dirty="0" err="1">
                          <a:effectLst/>
                        </a:rPr>
                        <a:t>Catat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pergerakan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perpindahan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discharge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(Discharge Note &amp; BCP02).</a:t>
                      </a:r>
                      <a:endParaRPr lang="en-MY" sz="1400" dirty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612265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0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Selepas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Kembali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Beroperasi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544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Menyambung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semula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aktiviti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transaksi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melalui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544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Keputusan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perlu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disimpan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Rekod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Perubatan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5440" algn="l"/>
                        </a:tabLst>
                      </a:pP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0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Aktiviti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Pemulihan</a:t>
                      </a:r>
                      <a:r>
                        <a:rPr lang="en-US" sz="1400" u="sng" dirty="0">
                          <a:effectLst/>
                        </a:rPr>
                        <a:t> Data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207010" indent="-2044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pc="-50" dirty="0">
                          <a:effectLst/>
                        </a:rPr>
                        <a:t>1.</a:t>
                      </a:r>
                      <a:r>
                        <a:rPr lang="en-US" sz="1400" dirty="0">
                          <a:effectLst/>
                        </a:rPr>
                        <a:t>    </a:t>
                      </a:r>
                      <a:r>
                        <a:rPr lang="en-US" sz="1400" dirty="0" err="1">
                          <a:effectLst/>
                        </a:rPr>
                        <a:t>Mengemaskini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sebarang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transaksi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melibatkan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pergerakan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, status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di </a:t>
                      </a:r>
                      <a:r>
                        <a:rPr lang="en-US" sz="1400" dirty="0" err="1">
                          <a:effectLst/>
                        </a:rPr>
                        <a:t>discaj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rawatan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prosedur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telah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ditempah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spc="-5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10426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</a:rPr>
                        <a:t> </a:t>
                      </a:r>
                    </a:p>
                    <a:p>
                      <a:pPr marL="1042670"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en-MY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3356093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85133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219200" y="196090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23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-76200" y="1059633"/>
            <a:ext cx="92831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DAYCARE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252" y="168427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252" y="1222608"/>
            <a:ext cx="9144000" cy="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3252" y="1507739"/>
            <a:ext cx="9144000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947" y="1543069"/>
            <a:ext cx="6938472" cy="5027586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7257725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143000" y="220841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24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DAYCARE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602569"/>
              </p:ext>
            </p:extLst>
          </p:nvPr>
        </p:nvGraphicFramePr>
        <p:xfrm>
          <a:off x="0" y="1600200"/>
          <a:ext cx="9144000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153142487"/>
                    </a:ext>
                  </a:extLst>
                </a:gridCol>
                <a:gridCol w="8077200">
                  <a:extLst>
                    <a:ext uri="{9D8B030D-6E8A-4147-A177-3AD203B41FA5}">
                      <a16:colId xmlns:a16="http://schemas.microsoft.com/office/drawing/2014/main" val="2331334053"/>
                    </a:ext>
                  </a:extLst>
                </a:gridCol>
              </a:tblGrid>
              <a:tr h="2876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3777361408"/>
                  </a:ext>
                </a:extLst>
              </a:tr>
              <a:tr h="47415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DAYCARE</a:t>
                      </a:r>
                      <a:endParaRPr lang="en-MY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01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tabLst>
                          <a:tab pos="1402080" algn="l"/>
                        </a:tabLst>
                      </a:pPr>
                      <a:endParaRPr lang="en-US" sz="1200" dirty="0" smtClean="0">
                        <a:effectLst/>
                      </a:endParaRPr>
                    </a:p>
                    <a:p>
                      <a:pPr algn="just">
                        <a:lnSpc>
                          <a:spcPts val="101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  <a:tabLst>
                          <a:tab pos="1402080" algn="l"/>
                        </a:tabLst>
                      </a:pPr>
                      <a:r>
                        <a:rPr lang="en-US" sz="1400" u="sng" dirty="0" err="1" smtClean="0">
                          <a:effectLst/>
                        </a:rPr>
                        <a:t>Semasa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Tergendala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Mengemaskini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maklumat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ketibaan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(BCP04).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2265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rawatan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prosedur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menggunakan</a:t>
                      </a:r>
                      <a:r>
                        <a:rPr lang="en-US" sz="1400" dirty="0">
                          <a:effectLst/>
                        </a:rPr>
                        <a:t> "</a:t>
                      </a:r>
                      <a:r>
                        <a:rPr lang="en-US" sz="1400" dirty="0" err="1">
                          <a:effectLst/>
                        </a:rPr>
                        <a:t>kepingan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caj</a:t>
                      </a:r>
                      <a:r>
                        <a:rPr lang="en-US" sz="1400" dirty="0">
                          <a:effectLst/>
                        </a:rPr>
                        <a:t>" </a:t>
                      </a:r>
                      <a:r>
                        <a:rPr lang="en-US" sz="1400" dirty="0" err="1">
                          <a:effectLst/>
                        </a:rPr>
                        <a:t>bagi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dirancang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discaj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12954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 startAt="3"/>
                        <a:tabLst>
                          <a:tab pos="1612265" algn="l"/>
                        </a:tabLst>
                      </a:pPr>
                      <a:r>
                        <a:rPr lang="en-US" sz="1400" dirty="0" err="1" smtClean="0">
                          <a:effectLst/>
                        </a:rPr>
                        <a:t>Catat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pergerakan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perpindahan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discharge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(Discharge Note &amp; BCP02</a:t>
                      </a:r>
                      <a:r>
                        <a:rPr lang="en-US" sz="1400" dirty="0" smtClean="0">
                          <a:effectLst/>
                        </a:rPr>
                        <a:t>).</a:t>
                      </a:r>
                    </a:p>
                    <a:p>
                      <a:pPr marL="12954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eriod" startAt="3"/>
                        <a:tabLst>
                          <a:tab pos="1612265" algn="l"/>
                        </a:tabLst>
                      </a:pPr>
                      <a:endParaRPr lang="en-MY" sz="1400" dirty="0">
                        <a:effectLst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103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612265" algn="l"/>
                        </a:tabLst>
                      </a:pPr>
                      <a:r>
                        <a:rPr lang="en-US" sz="1400" u="sng" dirty="0" err="1" smtClean="0">
                          <a:effectLst/>
                        </a:rPr>
                        <a:t>Selepas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Kembali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Beroperasi</a:t>
                      </a:r>
                      <a:endParaRPr lang="en-MY" sz="1400" u="sng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544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Menyambung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semula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aktiviti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transaksi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melalui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5440" algn="l"/>
                        </a:tabLst>
                      </a:pPr>
                      <a:r>
                        <a:rPr lang="en-US" sz="1400" dirty="0" err="1">
                          <a:effectLst/>
                        </a:rPr>
                        <a:t>Keputusan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perlu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disimpan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Rekod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Perubatan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 smtClean="0">
                          <a:effectLst/>
                        </a:rPr>
                        <a:t>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5440" algn="l"/>
                        </a:tabLst>
                      </a:pP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1030"/>
                        </a:spcBef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Aktiviti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Pemulihan</a:t>
                      </a:r>
                      <a:r>
                        <a:rPr lang="en-US" sz="1400" u="sng" dirty="0">
                          <a:effectLst/>
                        </a:rPr>
                        <a:t> Data</a:t>
                      </a:r>
                      <a:endParaRPr lang="en-MY" sz="1400" u="sng" dirty="0">
                        <a:effectLst/>
                      </a:endParaRPr>
                    </a:p>
                    <a:p>
                      <a:pPr marL="207010" indent="-20447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spc="-50" dirty="0">
                          <a:effectLst/>
                        </a:rPr>
                        <a:t>1.</a:t>
                      </a:r>
                      <a:r>
                        <a:rPr lang="en-US" sz="1400" dirty="0">
                          <a:effectLst/>
                        </a:rPr>
                        <a:t>    </a:t>
                      </a:r>
                      <a:r>
                        <a:rPr lang="en-US" sz="1400" dirty="0" err="1">
                          <a:effectLst/>
                        </a:rPr>
                        <a:t>Mengemaskini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sebarang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transaksi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melibatkan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pergerakan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, status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di </a:t>
                      </a:r>
                      <a:r>
                        <a:rPr lang="en-US" sz="1400" dirty="0" err="1">
                          <a:effectLst/>
                        </a:rPr>
                        <a:t>discaj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rawatan</a:t>
                      </a:r>
                      <a:r>
                        <a:rPr lang="en-US" sz="1400" dirty="0">
                          <a:effectLst/>
                        </a:rPr>
                        <a:t> / </a:t>
                      </a:r>
                      <a:r>
                        <a:rPr lang="en-US" sz="1400" dirty="0" err="1">
                          <a:effectLst/>
                        </a:rPr>
                        <a:t>prosedur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telah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ditempah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spc="-5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marL="1042670"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</a:rPr>
                        <a:t> </a:t>
                      </a:r>
                    </a:p>
                    <a:p>
                      <a:pPr marL="1042670"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en-MY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1678626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906186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143000" y="228600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PROSEDUR </a:t>
            </a:r>
            <a:r>
              <a:rPr lang="ms-MY" sz="3200" b="1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DOWNTIME</a:t>
            </a:r>
            <a:endParaRPr lang="ms-MY" sz="3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25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-76200" y="1066800"/>
            <a:ext cx="928314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KLINIK PAKAR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7888" y="1172152"/>
            <a:ext cx="9144000" cy="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MY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88" y="1681490"/>
            <a:ext cx="7696200" cy="485742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35500569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1219200" y="228600"/>
            <a:ext cx="8229600" cy="1143000"/>
          </a:xfrm>
        </p:spPr>
        <p:txBody>
          <a:bodyPr>
            <a:normAutofit/>
          </a:bodyPr>
          <a:lstStyle/>
          <a:p>
            <a:r>
              <a:rPr lang="ms-MY" sz="3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LANGKAH DAN TINDAKAN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26</a:t>
            </a:fld>
            <a:endParaRPr lang="ms-MY"/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91440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5113" algn="ctr"/>
            <a:r>
              <a:rPr lang="en-US" sz="2400" b="1" dirty="0" smtClean="0">
                <a:ea typeface="Tahoma" pitchFamily="34" charset="0"/>
                <a:cs typeface="Tahoma" pitchFamily="34" charset="0"/>
              </a:rPr>
              <a:t>KLINIK PAKAR</a:t>
            </a:r>
            <a:endParaRPr lang="en-US" sz="2400" b="1" dirty="0"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614784"/>
              </p:ext>
            </p:extLst>
          </p:nvPr>
        </p:nvGraphicFramePr>
        <p:xfrm>
          <a:off x="0" y="1600200"/>
          <a:ext cx="9144000" cy="54221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525808390"/>
                    </a:ext>
                  </a:extLst>
                </a:gridCol>
                <a:gridCol w="8077200">
                  <a:extLst>
                    <a:ext uri="{9D8B030D-6E8A-4147-A177-3AD203B41FA5}">
                      <a16:colId xmlns:a16="http://schemas.microsoft.com/office/drawing/2014/main" val="2360782847"/>
                    </a:ext>
                  </a:extLst>
                </a:gridCol>
              </a:tblGrid>
              <a:tr h="2865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Lokasi</a:t>
                      </a:r>
                      <a:endParaRPr lang="en-MY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Prosedur</a:t>
                      </a:r>
                      <a:endParaRPr lang="en-MY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1545189991"/>
                  </a:ext>
                </a:extLst>
              </a:tr>
              <a:tr h="46664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MY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MY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KLINIK PAKAR</a:t>
                      </a:r>
                      <a:endParaRPr lang="en-MY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 smtClean="0">
                          <a:effectLst/>
                        </a:rPr>
                        <a:t>Semasa</a:t>
                      </a:r>
                      <a:r>
                        <a:rPr lang="en-US" sz="1400" u="sng" dirty="0" smtClean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Tergendala</a:t>
                      </a:r>
                      <a:endParaRPr lang="en-MY" sz="1400" u="sng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1.Melakukan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gunakan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Buku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Daftar</a:t>
                      </a:r>
                      <a:r>
                        <a:rPr lang="en-US" sz="1400" dirty="0">
                          <a:effectLst/>
                        </a:rPr>
                        <a:t> PL101 &amp; BCP03).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2.Mengguna </a:t>
                      </a:r>
                      <a:r>
                        <a:rPr lang="en-US" sz="1400" dirty="0" err="1">
                          <a:effectLst/>
                        </a:rPr>
                        <a:t>resit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untuk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penerimaan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bayaran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3.CIS </a:t>
                      </a:r>
                      <a:r>
                        <a:rPr lang="en-US" sz="1400" dirty="0">
                          <a:effectLst/>
                        </a:rPr>
                        <a:t>order </a:t>
                      </a:r>
                      <a:r>
                        <a:rPr lang="en-US" sz="1400" dirty="0" err="1">
                          <a:effectLst/>
                        </a:rPr>
                        <a:t>dilakukan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borang</a:t>
                      </a:r>
                      <a:r>
                        <a:rPr lang="en-US" sz="1400" dirty="0">
                          <a:effectLst/>
                        </a:rPr>
                        <a:t> PER SS –RA301 (</a:t>
                      </a:r>
                      <a:r>
                        <a:rPr lang="en-US" sz="1400" dirty="0" err="1">
                          <a:effectLst/>
                        </a:rPr>
                        <a:t>Radiologi</a:t>
                      </a:r>
                      <a:r>
                        <a:rPr lang="en-US" sz="1400" dirty="0">
                          <a:effectLst/>
                        </a:rPr>
                        <a:t>),PER PAT301 (Lab.))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Selepas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Sistem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Kembali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Beroperasi</a:t>
                      </a:r>
                      <a:endParaRPr lang="en-MY" sz="1400" u="sng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1.Menyambung </a:t>
                      </a:r>
                      <a:r>
                        <a:rPr lang="en-US" sz="1400" dirty="0" err="1">
                          <a:effectLst/>
                        </a:rPr>
                        <a:t>semula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aktiviti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melalui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2.Keputusan </a:t>
                      </a:r>
                      <a:r>
                        <a:rPr lang="en-US" sz="1400" dirty="0" err="1">
                          <a:effectLst/>
                        </a:rPr>
                        <a:t>ujian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makmal</a:t>
                      </a:r>
                      <a:r>
                        <a:rPr lang="en-US" sz="1400" dirty="0">
                          <a:effectLst/>
                        </a:rPr>
                        <a:t> &amp; </a:t>
                      </a:r>
                      <a:r>
                        <a:rPr lang="en-US" sz="1400" dirty="0" err="1">
                          <a:effectLst/>
                        </a:rPr>
                        <a:t>pemeriksaan</a:t>
                      </a:r>
                      <a:r>
                        <a:rPr lang="en-US" sz="1400" dirty="0">
                          <a:effectLst/>
                        </a:rPr>
                        <a:t> X-Ray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perlu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disimpan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Rekod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Perubatan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 err="1">
                          <a:effectLst/>
                        </a:rPr>
                        <a:t>Aktiviti</a:t>
                      </a:r>
                      <a:r>
                        <a:rPr lang="en-US" sz="1400" u="sng" dirty="0">
                          <a:effectLst/>
                        </a:rPr>
                        <a:t> </a:t>
                      </a:r>
                      <a:r>
                        <a:rPr lang="en-US" sz="1400" u="sng" dirty="0" err="1">
                          <a:effectLst/>
                        </a:rPr>
                        <a:t>Pemulihan</a:t>
                      </a:r>
                      <a:r>
                        <a:rPr lang="en-US" sz="1400" u="sng" dirty="0">
                          <a:effectLst/>
                        </a:rPr>
                        <a:t> Data (</a:t>
                      </a:r>
                      <a:r>
                        <a:rPr lang="en-US" sz="1400" u="sng" dirty="0" err="1">
                          <a:effectLst/>
                        </a:rPr>
                        <a:t>Kontraktor</a:t>
                      </a:r>
                      <a:r>
                        <a:rPr lang="en-US" sz="1400" u="sng" dirty="0">
                          <a:effectLst/>
                        </a:rPr>
                        <a:t>)</a:t>
                      </a:r>
                      <a:endParaRPr lang="en-MY" sz="1400" u="sng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r>
                        <a:rPr lang="en-US" sz="1400" dirty="0" smtClean="0">
                          <a:effectLst/>
                        </a:rPr>
                        <a:t>1.Menerima </a:t>
                      </a:r>
                      <a:r>
                        <a:rPr lang="en-US" sz="1400" dirty="0" err="1">
                          <a:effectLst/>
                        </a:rPr>
                        <a:t>senarai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nama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dimasukan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(</a:t>
                      </a:r>
                      <a:r>
                        <a:rPr lang="en-US" sz="1400" dirty="0" err="1">
                          <a:effectLst/>
                        </a:rPr>
                        <a:t>Buku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Daftar</a:t>
                      </a:r>
                      <a:r>
                        <a:rPr lang="en-US" sz="1400" dirty="0">
                          <a:effectLst/>
                        </a:rPr>
                        <a:t> PL101 &amp; BCP03).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2.Pendaftaran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didaftarkan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semasa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tempoh</a:t>
                      </a:r>
                      <a:r>
                        <a:rPr lang="en-US" sz="1400" dirty="0">
                          <a:effectLst/>
                        </a:rPr>
                        <a:t> BCP </a:t>
                      </a:r>
                      <a:r>
                        <a:rPr lang="en-US" sz="1400" dirty="0" err="1" smtClean="0">
                          <a:effectLst/>
                        </a:rPr>
                        <a:t>dengan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menggunakan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userlD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khas</a:t>
                      </a:r>
                      <a:r>
                        <a:rPr lang="en-US" sz="1400" dirty="0">
                          <a:effectLst/>
                        </a:rPr>
                        <a:t>; </a:t>
                      </a:r>
                      <a:r>
                        <a:rPr lang="en-US" sz="1400" dirty="0" err="1">
                          <a:effectLst/>
                        </a:rPr>
                        <a:t>contoh</a:t>
                      </a:r>
                      <a:r>
                        <a:rPr lang="en-US" sz="1400" dirty="0">
                          <a:effectLst/>
                        </a:rPr>
                        <a:t>: </a:t>
                      </a:r>
                      <a:r>
                        <a:rPr lang="en-US" sz="1400" dirty="0" err="1">
                          <a:effectLst/>
                        </a:rPr>
                        <a:t>BCPddmmyyXX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3.Mendapatkan </a:t>
                      </a:r>
                      <a:r>
                        <a:rPr lang="en-US" sz="1400" dirty="0" err="1">
                          <a:effectLst/>
                        </a:rPr>
                        <a:t>pengesahan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kesahihan</a:t>
                      </a:r>
                      <a:r>
                        <a:rPr lang="en-US" sz="1400" dirty="0">
                          <a:effectLst/>
                        </a:rPr>
                        <a:t> data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yang </a:t>
                      </a:r>
                      <a:r>
                        <a:rPr lang="en-US" sz="1400" dirty="0" err="1">
                          <a:effectLst/>
                        </a:rPr>
                        <a:t>telah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dimasukan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 </a:t>
                      </a:r>
                      <a:r>
                        <a:rPr lang="en-US" sz="1400" dirty="0" smtClean="0">
                          <a:effectLst/>
                        </a:rPr>
                        <a:t>  </a:t>
                      </a:r>
                      <a:r>
                        <a:rPr lang="en-US" sz="1400" dirty="0" err="1" smtClean="0">
                          <a:effectLst/>
                        </a:rPr>
                        <a:t>pengguna</a:t>
                      </a:r>
                      <a:r>
                        <a:rPr lang="en-MY" sz="1400" dirty="0" smtClean="0">
                          <a:effectLst/>
                        </a:rPr>
                        <a:t>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MY" sz="14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Nota: </a:t>
                      </a:r>
                      <a:r>
                        <a:rPr lang="en-US" sz="1400" dirty="0" err="1">
                          <a:effectLst/>
                        </a:rPr>
                        <a:t>Pendaftaran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maklumat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pesakit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secara</a:t>
                      </a:r>
                      <a:r>
                        <a:rPr lang="en-US" sz="1400" dirty="0">
                          <a:effectLst/>
                        </a:rPr>
                        <a:t> manual </a:t>
                      </a:r>
                      <a:r>
                        <a:rPr lang="en-US" sz="1400" dirty="0" err="1">
                          <a:effectLst/>
                        </a:rPr>
                        <a:t>ke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pihak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kontraktor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hanya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tertakluk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kepada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perkara-perkara</a:t>
                      </a:r>
                      <a:r>
                        <a:rPr lang="en-US" sz="1400" dirty="0">
                          <a:effectLst/>
                        </a:rPr>
                        <a:t> di </a:t>
                      </a:r>
                      <a:r>
                        <a:rPr lang="en-US" sz="1400" dirty="0" err="1">
                          <a:effectLst/>
                        </a:rPr>
                        <a:t>dalam</a:t>
                      </a:r>
                      <a:r>
                        <a:rPr lang="en-US" sz="1400" dirty="0">
                          <a:effectLst/>
                        </a:rPr>
                        <a:t> SLA. </a:t>
                      </a:r>
                      <a:r>
                        <a:rPr lang="en-US" sz="1400" dirty="0" err="1">
                          <a:effectLst/>
                        </a:rPr>
                        <a:t>Bagi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perkara-perkara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diluar</a:t>
                      </a:r>
                      <a:r>
                        <a:rPr lang="en-US" sz="1400" dirty="0">
                          <a:effectLst/>
                        </a:rPr>
                        <a:t> SLA, </a:t>
                      </a:r>
                      <a:r>
                        <a:rPr lang="en-US" sz="1400" dirty="0" err="1">
                          <a:effectLst/>
                        </a:rPr>
                        <a:t>boleh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dilakukan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dengan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mendapatkan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persetujuan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daripada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pihak</a:t>
                      </a:r>
                      <a:r>
                        <a:rPr lang="en-US" sz="1400" dirty="0">
                          <a:effectLst/>
                        </a:rPr>
                        <a:t> hospital.</a:t>
                      </a:r>
                      <a:endParaRPr lang="en-MY" sz="14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en-MY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722" marR="63722" marT="0" marB="0"/>
                </a:tc>
                <a:extLst>
                  <a:ext uri="{0D108BD9-81ED-4DB2-BD59-A6C34878D82A}">
                    <a16:rowId xmlns:a16="http://schemas.microsoft.com/office/drawing/2014/main" val="3650787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78245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347713" cy="1320800"/>
          </a:xfrm>
        </p:spPr>
        <p:txBody>
          <a:bodyPr/>
          <a:lstStyle/>
          <a:p>
            <a:r>
              <a:rPr lang="en-MY" dirty="0" smtClean="0"/>
              <a:t>KESIMPULAN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371600"/>
            <a:ext cx="7086601" cy="466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sz="2400" dirty="0" err="1" smtClean="0"/>
              <a:t>Apabila</a:t>
            </a:r>
            <a:r>
              <a:rPr lang="en-MY" sz="2400" dirty="0" smtClean="0"/>
              <a:t> BCP </a:t>
            </a:r>
            <a:r>
              <a:rPr lang="en-MY" sz="2400" dirty="0" err="1" smtClean="0"/>
              <a:t>Diaktifkan</a:t>
            </a:r>
            <a:r>
              <a:rPr lang="en-MY" sz="2400" dirty="0" smtClean="0"/>
              <a:t>:</a:t>
            </a:r>
          </a:p>
          <a:p>
            <a:r>
              <a:rPr lang="en-MY" sz="2400" dirty="0" err="1" smtClean="0"/>
              <a:t>Hanya</a:t>
            </a:r>
            <a:r>
              <a:rPr lang="en-MY" sz="2400" dirty="0" smtClean="0"/>
              <a:t> lab order </a:t>
            </a:r>
            <a:r>
              <a:rPr lang="en-MY" sz="2400" dirty="0" err="1" smtClean="0"/>
              <a:t>tertentu</a:t>
            </a:r>
            <a:r>
              <a:rPr lang="en-MY" sz="2400" dirty="0" smtClean="0"/>
              <a:t> </a:t>
            </a:r>
            <a:r>
              <a:rPr lang="en-MY" sz="2400" dirty="0" err="1" smtClean="0"/>
              <a:t>sahaja</a:t>
            </a:r>
            <a:r>
              <a:rPr lang="en-MY" sz="2400" dirty="0" smtClean="0"/>
              <a:t> yang </a:t>
            </a:r>
            <a:r>
              <a:rPr lang="en-MY" sz="2400" dirty="0" err="1" smtClean="0"/>
              <a:t>dibenarkan</a:t>
            </a:r>
            <a:r>
              <a:rPr lang="en-MY" sz="2400" dirty="0" smtClean="0"/>
              <a:t> (STAT test)</a:t>
            </a:r>
          </a:p>
          <a:p>
            <a:r>
              <a:rPr lang="en-MY" sz="2400" dirty="0" err="1" smtClean="0"/>
              <a:t>Hanya</a:t>
            </a:r>
            <a:r>
              <a:rPr lang="en-MY" sz="2400" dirty="0" smtClean="0"/>
              <a:t> X-Ray </a:t>
            </a:r>
            <a:r>
              <a:rPr lang="en-MY" sz="2400" dirty="0" err="1" smtClean="0"/>
              <a:t>dan</a:t>
            </a:r>
            <a:r>
              <a:rPr lang="en-MY" sz="2400" dirty="0" smtClean="0"/>
              <a:t> CT-Scan yang </a:t>
            </a:r>
            <a:r>
              <a:rPr lang="en-MY" sz="2400" dirty="0" err="1" smtClean="0"/>
              <a:t>tidak</a:t>
            </a:r>
            <a:r>
              <a:rPr lang="en-MY" sz="2400" dirty="0" smtClean="0"/>
              <a:t> </a:t>
            </a:r>
            <a:r>
              <a:rPr lang="en-MY" sz="2400" dirty="0" err="1" smtClean="0"/>
              <a:t>memerlukan</a:t>
            </a:r>
            <a:r>
              <a:rPr lang="en-MY" sz="2400" dirty="0" smtClean="0"/>
              <a:t> </a:t>
            </a:r>
            <a:r>
              <a:rPr lang="en-MY" sz="2400" dirty="0" err="1" smtClean="0"/>
              <a:t>temujanji</a:t>
            </a:r>
            <a:r>
              <a:rPr lang="en-MY" sz="2400" dirty="0" smtClean="0"/>
              <a:t> </a:t>
            </a:r>
            <a:r>
              <a:rPr lang="en-MY" sz="2400" dirty="0" err="1" smtClean="0"/>
              <a:t>sahaja</a:t>
            </a:r>
            <a:r>
              <a:rPr lang="en-MY" sz="2400" dirty="0" smtClean="0"/>
              <a:t> yang </a:t>
            </a:r>
            <a:r>
              <a:rPr lang="en-MY" sz="2400" dirty="0" err="1" smtClean="0"/>
              <a:t>akan</a:t>
            </a:r>
            <a:r>
              <a:rPr lang="en-MY" sz="2400" dirty="0" smtClean="0"/>
              <a:t> </a:t>
            </a:r>
            <a:r>
              <a:rPr lang="en-MY" sz="2400" dirty="0" err="1" smtClean="0"/>
              <a:t>diproses</a:t>
            </a:r>
            <a:endParaRPr lang="en-MY" sz="2400" dirty="0" smtClean="0"/>
          </a:p>
          <a:p>
            <a:r>
              <a:rPr lang="en-MY" sz="2400" dirty="0" err="1" smtClean="0"/>
              <a:t>Ubat</a:t>
            </a:r>
            <a:r>
              <a:rPr lang="en-MY" sz="2400" dirty="0" smtClean="0"/>
              <a:t> </a:t>
            </a:r>
            <a:r>
              <a:rPr lang="en-MY" sz="2400" dirty="0" err="1" smtClean="0"/>
              <a:t>ditempah</a:t>
            </a:r>
            <a:r>
              <a:rPr lang="en-MY" sz="2400" dirty="0" smtClean="0"/>
              <a:t> </a:t>
            </a:r>
            <a:r>
              <a:rPr lang="en-MY" sz="2400" dirty="0" err="1" smtClean="0"/>
              <a:t>melalui</a:t>
            </a:r>
            <a:r>
              <a:rPr lang="en-MY" sz="2400" dirty="0" smtClean="0"/>
              <a:t> </a:t>
            </a:r>
            <a:r>
              <a:rPr lang="en-MY" sz="2400" dirty="0" err="1" smtClean="0"/>
              <a:t>Borang</a:t>
            </a:r>
            <a:r>
              <a:rPr lang="en-MY" sz="2400" dirty="0" smtClean="0"/>
              <a:t> Carta </a:t>
            </a:r>
            <a:r>
              <a:rPr lang="en-MY" sz="2400" dirty="0" err="1" smtClean="0"/>
              <a:t>Pengubatan</a:t>
            </a:r>
            <a:r>
              <a:rPr lang="en-MY" sz="2400" smtClean="0"/>
              <a:t> (IN</a:t>
            </a:r>
            <a:r>
              <a:rPr lang="en-MY" sz="2400" dirty="0" smtClean="0"/>
              <a:t>) </a:t>
            </a:r>
            <a:r>
              <a:rPr lang="en-MY" sz="2400" dirty="0" err="1" smtClean="0"/>
              <a:t>dan</a:t>
            </a:r>
            <a:r>
              <a:rPr lang="en-MY" sz="2400" dirty="0" smtClean="0"/>
              <a:t> </a:t>
            </a:r>
            <a:r>
              <a:rPr lang="en-MY" sz="2400" dirty="0" err="1" smtClean="0"/>
              <a:t>Buku</a:t>
            </a:r>
            <a:r>
              <a:rPr lang="en-MY" sz="2400" dirty="0" smtClean="0"/>
              <a:t> </a:t>
            </a:r>
            <a:r>
              <a:rPr lang="en-MY" sz="2400" dirty="0" err="1" smtClean="0"/>
              <a:t>Preskripsi</a:t>
            </a:r>
            <a:r>
              <a:rPr lang="en-MY" sz="2400" dirty="0" smtClean="0"/>
              <a:t> (OP)</a:t>
            </a:r>
          </a:p>
          <a:p>
            <a:r>
              <a:rPr lang="en-MY" sz="2400" dirty="0" err="1" smtClean="0"/>
              <a:t>Semua</a:t>
            </a:r>
            <a:r>
              <a:rPr lang="en-MY" sz="2400" dirty="0" smtClean="0"/>
              <a:t> </a:t>
            </a:r>
            <a:r>
              <a:rPr lang="en-MY" sz="2400" dirty="0" err="1" smtClean="0"/>
              <a:t>transaksi</a:t>
            </a:r>
            <a:r>
              <a:rPr lang="en-MY" sz="2400" dirty="0" smtClean="0"/>
              <a:t> </a:t>
            </a:r>
            <a:r>
              <a:rPr lang="en-MY" sz="2400" dirty="0" err="1" smtClean="0"/>
              <a:t>perlu</a:t>
            </a:r>
            <a:r>
              <a:rPr lang="en-MY" sz="2400" dirty="0" smtClean="0"/>
              <a:t> </a:t>
            </a:r>
            <a:r>
              <a:rPr lang="en-MY" sz="2400" dirty="0" err="1" smtClean="0"/>
              <a:t>dikunci</a:t>
            </a:r>
            <a:r>
              <a:rPr lang="en-MY" sz="2400" dirty="0" smtClean="0"/>
              <a:t> </a:t>
            </a:r>
            <a:r>
              <a:rPr lang="en-MY" sz="2400" dirty="0" err="1" smtClean="0"/>
              <a:t>masuk</a:t>
            </a:r>
            <a:r>
              <a:rPr lang="en-MY" sz="2400" dirty="0" smtClean="0"/>
              <a:t> </a:t>
            </a:r>
            <a:r>
              <a:rPr lang="en-MY" sz="2400" dirty="0" err="1" smtClean="0"/>
              <a:t>ke</a:t>
            </a:r>
            <a:r>
              <a:rPr lang="en-MY" sz="2400" dirty="0" smtClean="0"/>
              <a:t> </a:t>
            </a:r>
            <a:r>
              <a:rPr lang="en-MY" sz="2400" dirty="0" err="1" smtClean="0"/>
              <a:t>dalam</a:t>
            </a:r>
            <a:r>
              <a:rPr lang="en-MY" sz="2400" dirty="0" smtClean="0"/>
              <a:t> </a:t>
            </a:r>
            <a:r>
              <a:rPr lang="en-MY" sz="2400" dirty="0" err="1" smtClean="0"/>
              <a:t>sistem</a:t>
            </a:r>
            <a:r>
              <a:rPr lang="en-MY" sz="2400" dirty="0" smtClean="0"/>
              <a:t> </a:t>
            </a:r>
            <a:r>
              <a:rPr lang="en-MY" sz="2400" dirty="0" err="1" smtClean="0"/>
              <a:t>selepas</a:t>
            </a:r>
            <a:r>
              <a:rPr lang="en-MY" sz="2400" dirty="0" smtClean="0"/>
              <a:t> </a:t>
            </a:r>
            <a:r>
              <a:rPr lang="en-MY" sz="2400" dirty="0" err="1" smtClean="0"/>
              <a:t>sistem</a:t>
            </a:r>
            <a:r>
              <a:rPr lang="en-MY" sz="2400" dirty="0" smtClean="0"/>
              <a:t> </a:t>
            </a:r>
            <a:r>
              <a:rPr lang="en-MY" sz="2400" dirty="0" err="1" smtClean="0"/>
              <a:t>pulih</a:t>
            </a:r>
            <a:r>
              <a:rPr lang="en-MY" sz="2400" dirty="0" smtClean="0"/>
              <a:t> </a:t>
            </a:r>
            <a:endParaRPr lang="en-MY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09C1-664D-419D-BB56-ED3048E397CF}" type="datetime1">
              <a:rPr lang="en-US" smtClean="0"/>
              <a:t>6/13/2019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27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586793846"/>
      </p:ext>
    </p:extLst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52400"/>
            <a:ext cx="6347713" cy="1320800"/>
          </a:xfrm>
        </p:spPr>
        <p:txBody>
          <a:bodyPr/>
          <a:lstStyle/>
          <a:p>
            <a:r>
              <a:rPr lang="en-MY" dirty="0" smtClean="0"/>
              <a:t>HEBAHAN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91129"/>
            <a:ext cx="7315201" cy="3880773"/>
          </a:xfrm>
        </p:spPr>
        <p:txBody>
          <a:bodyPr>
            <a:normAutofit fontScale="92500" lnSpcReduction="10000"/>
          </a:bodyPr>
          <a:lstStyle/>
          <a:p>
            <a:r>
              <a:rPr lang="en-MY" sz="2800" dirty="0" err="1" smtClean="0"/>
              <a:t>Semak</a:t>
            </a:r>
            <a:r>
              <a:rPr lang="en-MY" sz="2800" dirty="0" smtClean="0"/>
              <a:t> Login ID di HIS@KKM </a:t>
            </a:r>
            <a:r>
              <a:rPr lang="en-MY" sz="2800" dirty="0" err="1" smtClean="0"/>
              <a:t>mulai</a:t>
            </a:r>
            <a:r>
              <a:rPr lang="en-MY" sz="2800" dirty="0" smtClean="0"/>
              <a:t> </a:t>
            </a:r>
            <a:r>
              <a:rPr lang="en-MY" sz="2800" dirty="0" smtClean="0"/>
              <a:t>14 </a:t>
            </a:r>
            <a:r>
              <a:rPr lang="en-MY" sz="2800" dirty="0" smtClean="0"/>
              <a:t>Jun 2019 </a:t>
            </a:r>
            <a:r>
              <a:rPr lang="en-MY" sz="2800" dirty="0" err="1" smtClean="0"/>
              <a:t>melalui</a:t>
            </a:r>
            <a:r>
              <a:rPr lang="en-MY" sz="2800" dirty="0" smtClean="0"/>
              <a:t> website </a:t>
            </a:r>
            <a:r>
              <a:rPr lang="en-MY" sz="2800" dirty="0" err="1" smtClean="0"/>
              <a:t>dan</a:t>
            </a:r>
            <a:r>
              <a:rPr lang="en-MY" sz="2800" dirty="0" smtClean="0"/>
              <a:t> </a:t>
            </a:r>
            <a:r>
              <a:rPr lang="en-MY" sz="2800" dirty="0" err="1" smtClean="0"/>
              <a:t>frontpage</a:t>
            </a:r>
            <a:r>
              <a:rPr lang="en-MY" sz="2800" dirty="0" smtClean="0"/>
              <a:t> SPP.</a:t>
            </a:r>
          </a:p>
          <a:p>
            <a:pPr marL="0" indent="0">
              <a:buNone/>
            </a:pPr>
            <a:endParaRPr lang="en-MY" sz="2800" dirty="0" smtClean="0"/>
          </a:p>
          <a:p>
            <a:r>
              <a:rPr lang="en-MY" sz="2800" dirty="0" err="1" smtClean="0"/>
              <a:t>Kehadiran</a:t>
            </a:r>
            <a:r>
              <a:rPr lang="en-MY" sz="2800" dirty="0" smtClean="0"/>
              <a:t> </a:t>
            </a:r>
            <a:r>
              <a:rPr lang="en-MY" sz="2800" dirty="0" err="1" smtClean="0"/>
              <a:t>ke</a:t>
            </a:r>
            <a:r>
              <a:rPr lang="en-MY" sz="2800" dirty="0" smtClean="0"/>
              <a:t> </a:t>
            </a:r>
            <a:r>
              <a:rPr lang="en-MY" sz="2800" dirty="0" err="1" smtClean="0"/>
              <a:t>kursus</a:t>
            </a:r>
            <a:r>
              <a:rPr lang="en-MY" sz="2800" dirty="0" smtClean="0"/>
              <a:t> HIS@KKM </a:t>
            </a:r>
            <a:r>
              <a:rPr lang="en-MY" sz="2800" dirty="0" err="1" smtClean="0"/>
              <a:t>mulai</a:t>
            </a:r>
            <a:r>
              <a:rPr lang="en-MY" sz="2800" dirty="0" smtClean="0"/>
              <a:t> 10 Jun 2019 </a:t>
            </a:r>
            <a:r>
              <a:rPr lang="en-MY" sz="2800" dirty="0" err="1" smtClean="0"/>
              <a:t>hingga</a:t>
            </a:r>
            <a:r>
              <a:rPr lang="en-MY" sz="2800" dirty="0" smtClean="0"/>
              <a:t> 14 Jun 2019</a:t>
            </a:r>
          </a:p>
          <a:p>
            <a:pPr marL="0" indent="0">
              <a:buNone/>
            </a:pPr>
            <a:endParaRPr lang="en-MY" sz="2800" dirty="0" smtClean="0"/>
          </a:p>
          <a:p>
            <a:r>
              <a:rPr lang="en-MY" sz="2800" dirty="0" smtClean="0"/>
              <a:t>Guna HIS@KKM </a:t>
            </a:r>
            <a:r>
              <a:rPr lang="en-MY" sz="2800" dirty="0" err="1" smtClean="0"/>
              <a:t>dari</a:t>
            </a:r>
            <a:r>
              <a:rPr lang="en-MY" sz="2800" dirty="0" smtClean="0"/>
              <a:t> </a:t>
            </a:r>
            <a:r>
              <a:rPr lang="en-MY" sz="2800" dirty="0" err="1" smtClean="0"/>
              <a:t>mula</a:t>
            </a:r>
            <a:r>
              <a:rPr lang="en-MY" sz="2800" dirty="0" smtClean="0"/>
              <a:t> </a:t>
            </a:r>
            <a:r>
              <a:rPr lang="en-MY" sz="2800" dirty="0" err="1" smtClean="0"/>
              <a:t>supaya</a:t>
            </a:r>
            <a:r>
              <a:rPr lang="en-MY" sz="2800" dirty="0" smtClean="0"/>
              <a:t> </a:t>
            </a:r>
            <a:r>
              <a:rPr lang="en-MY" sz="2800" dirty="0" err="1" smtClean="0"/>
              <a:t>semua</a:t>
            </a:r>
            <a:r>
              <a:rPr lang="en-MY" sz="2800" dirty="0" smtClean="0"/>
              <a:t> bugs </a:t>
            </a:r>
            <a:r>
              <a:rPr lang="en-MY" sz="2800" dirty="0" err="1" smtClean="0"/>
              <a:t>atau</a:t>
            </a:r>
            <a:r>
              <a:rPr lang="en-MY" sz="2800" dirty="0" smtClean="0"/>
              <a:t> </a:t>
            </a:r>
            <a:r>
              <a:rPr lang="en-MY" sz="2800" dirty="0" err="1" smtClean="0"/>
              <a:t>kekurangan</a:t>
            </a:r>
            <a:r>
              <a:rPr lang="en-MY" sz="2800" dirty="0" smtClean="0"/>
              <a:t> </a:t>
            </a:r>
            <a:r>
              <a:rPr lang="en-MY" sz="2800" dirty="0" err="1" smtClean="0"/>
              <a:t>dapat</a:t>
            </a:r>
            <a:r>
              <a:rPr lang="en-MY" sz="2800" dirty="0" smtClean="0"/>
              <a:t> </a:t>
            </a:r>
            <a:r>
              <a:rPr lang="en-MY" sz="2800" dirty="0" err="1" smtClean="0"/>
              <a:t>dibetulkan</a:t>
            </a:r>
            <a:r>
              <a:rPr lang="en-MY" sz="2800" dirty="0" smtClean="0"/>
              <a:t> </a:t>
            </a:r>
            <a:r>
              <a:rPr lang="en-MY" sz="2800" dirty="0" err="1" smtClean="0"/>
              <a:t>dalam</a:t>
            </a:r>
            <a:r>
              <a:rPr lang="en-MY" sz="2800" dirty="0" smtClean="0"/>
              <a:t> </a:t>
            </a:r>
            <a:r>
              <a:rPr lang="en-MY" sz="2800" dirty="0" err="1" smtClean="0"/>
              <a:t>tempoh</a:t>
            </a:r>
            <a:r>
              <a:rPr lang="en-MY" sz="2800" dirty="0" smtClean="0"/>
              <a:t> </a:t>
            </a:r>
            <a:r>
              <a:rPr lang="en-MY" sz="2800" dirty="0" err="1" smtClean="0"/>
              <a:t>waranti</a:t>
            </a:r>
            <a:endParaRPr lang="en-MY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01ED1-2591-4112-8065-CC16D0A2CAA2}" type="datetime1">
              <a:rPr lang="en-US" smtClean="0"/>
              <a:t>6/13/2019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7BF04-36BE-4C46-8ACB-4C716D5AF89A}" type="slidenum">
              <a:rPr lang="ms-MY" smtClean="0"/>
              <a:pPr/>
              <a:t>28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262886966"/>
      </p:ext>
    </p:extLst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sharifahfairuz\AppData\Local\Microsoft\Windows\Temporary Internet Files\Content.IE5\DNN2WEBW\MC9004352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4438" y="2922588"/>
            <a:ext cx="4191000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84438" y="1981200"/>
            <a:ext cx="38560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accent1"/>
                </a:solidFill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381300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 Slide">
  <a:themeElements>
    <a:clrScheme name="Content Slide 1">
      <a:dk1>
        <a:srgbClr val="000000"/>
      </a:dk1>
      <a:lt1>
        <a:srgbClr val="FFFFFF"/>
      </a:lt1>
      <a:dk2>
        <a:srgbClr val="52ABD5"/>
      </a:dk2>
      <a:lt2>
        <a:srgbClr val="AAB198"/>
      </a:lt2>
      <a:accent1>
        <a:srgbClr val="5EBEA5"/>
      </a:accent1>
      <a:accent2>
        <a:srgbClr val="8086C1"/>
      </a:accent2>
      <a:accent3>
        <a:srgbClr val="FFFFFF"/>
      </a:accent3>
      <a:accent4>
        <a:srgbClr val="000000"/>
      </a:accent4>
      <a:accent5>
        <a:srgbClr val="B6DBCF"/>
      </a:accent5>
      <a:accent6>
        <a:srgbClr val="7379AF"/>
      </a:accent6>
      <a:hlink>
        <a:srgbClr val="7FB741"/>
      </a:hlink>
      <a:folHlink>
        <a:srgbClr val="DA6426"/>
      </a:folHlink>
    </a:clrScheme>
    <a:fontScheme name="Content Slide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>
            <a:alpha val="20000"/>
          </a:srgb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>
            <a:alpha val="20000"/>
          </a:srgb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Content Slide 1">
        <a:dk1>
          <a:srgbClr val="000000"/>
        </a:dk1>
        <a:lt1>
          <a:srgbClr val="FFFFFF"/>
        </a:lt1>
        <a:dk2>
          <a:srgbClr val="52ABD5"/>
        </a:dk2>
        <a:lt2>
          <a:srgbClr val="AAB198"/>
        </a:lt2>
        <a:accent1>
          <a:srgbClr val="5EBEA5"/>
        </a:accent1>
        <a:accent2>
          <a:srgbClr val="8086C1"/>
        </a:accent2>
        <a:accent3>
          <a:srgbClr val="FFFFFF"/>
        </a:accent3>
        <a:accent4>
          <a:srgbClr val="000000"/>
        </a:accent4>
        <a:accent5>
          <a:srgbClr val="B6DBCF"/>
        </a:accent5>
        <a:accent6>
          <a:srgbClr val="7379AF"/>
        </a:accent6>
        <a:hlink>
          <a:srgbClr val="7FB741"/>
        </a:hlink>
        <a:folHlink>
          <a:srgbClr val="DA64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38241</TotalTime>
  <Words>1726</Words>
  <Application>Microsoft Office PowerPoint</Application>
  <PresentationFormat>On-screen Show (4:3)</PresentationFormat>
  <Paragraphs>721</Paragraphs>
  <Slides>29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Aharoni</vt:lpstr>
      <vt:lpstr>Arial</vt:lpstr>
      <vt:lpstr>Arial Black</vt:lpstr>
      <vt:lpstr>Arial Narrow</vt:lpstr>
      <vt:lpstr>Calibri</vt:lpstr>
      <vt:lpstr>Tahoma</vt:lpstr>
      <vt:lpstr>Times New Roman</vt:lpstr>
      <vt:lpstr>Trebuchet MS</vt:lpstr>
      <vt:lpstr>Wingdings</vt:lpstr>
      <vt:lpstr>Wingdings 3</vt:lpstr>
      <vt:lpstr>Content Slide</vt:lpstr>
      <vt:lpstr>Facet</vt:lpstr>
      <vt:lpstr>Visio</vt:lpstr>
      <vt:lpstr>PowerPoint Presentation</vt:lpstr>
      <vt:lpstr>PowerPoint Presentation</vt:lpstr>
      <vt:lpstr>PENGENALAN BCP</vt:lpstr>
      <vt:lpstr>KEPERLUAN BCP</vt:lpstr>
      <vt:lpstr>GANGGUAN SISTEM</vt:lpstr>
      <vt:lpstr>GANGGUAN SISTEM DIRANCANG</vt:lpstr>
      <vt:lpstr>GANGGUAN SISTEM TIDAK DIRANCANG</vt:lpstr>
      <vt:lpstr>CADANGAN CARTA  ORGANISASI BCP HRPB</vt:lpstr>
      <vt:lpstr>PERANAN &amp; TANGGUNGJAWAB  AHLI BCP</vt:lpstr>
      <vt:lpstr>PERANAN &amp; TANGGUNGJAWAB  AHLI BCP</vt:lpstr>
      <vt:lpstr>PERANAN &amp; TANGGUNGJAWAB  AHLI BCP</vt:lpstr>
      <vt:lpstr>PowerPoint Presentation</vt:lpstr>
      <vt:lpstr>PROSEDUR DOWNTIME</vt:lpstr>
      <vt:lpstr>PowerPoint Presentation</vt:lpstr>
      <vt:lpstr>PowerPoint Presentation</vt:lpstr>
      <vt:lpstr>LANGKAH DAN TINDAKAN</vt:lpstr>
      <vt:lpstr>PowerPoint Presentation</vt:lpstr>
      <vt:lpstr>LANGKAH DAN TINDAKAN</vt:lpstr>
      <vt:lpstr>PROSEDUR DOWNTIME</vt:lpstr>
      <vt:lpstr>LANGKAH DAN TINDAKAN</vt:lpstr>
      <vt:lpstr>PROSEDUR DOWNTIME</vt:lpstr>
      <vt:lpstr>LANGKAH DAN TINDAKAN</vt:lpstr>
      <vt:lpstr>PROSEDUR DOWNTIME</vt:lpstr>
      <vt:lpstr>LANGKAH DAN TINDAKAN</vt:lpstr>
      <vt:lpstr>PROSEDUR DOWNTIME</vt:lpstr>
      <vt:lpstr>LANGKAH DAN TINDAKAN</vt:lpstr>
      <vt:lpstr>KESIMPULAN</vt:lpstr>
      <vt:lpstr>HEBAHAN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 Arina Ahmad Nawawi</dc:creator>
  <cp:lastModifiedBy>mazatul.moh@1govuc.gov.my</cp:lastModifiedBy>
  <cp:revision>1891</cp:revision>
  <cp:lastPrinted>2016-03-10T06:58:41Z</cp:lastPrinted>
  <dcterms:created xsi:type="dcterms:W3CDTF">2012-07-25T03:26:46Z</dcterms:created>
  <dcterms:modified xsi:type="dcterms:W3CDTF">2019-06-13T08:23:15Z</dcterms:modified>
</cp:coreProperties>
</file>